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1" r:id="rId6"/>
    <p:sldId id="262" r:id="rId7"/>
    <p:sldId id="264" r:id="rId8"/>
    <p:sldId id="265" r:id="rId9"/>
    <p:sldId id="263" r:id="rId10"/>
    <p:sldId id="266" r:id="rId11"/>
    <p:sldId id="267" r:id="rId12"/>
    <p:sldId id="268" r:id="rId13"/>
    <p:sldId id="269" r:id="rId14"/>
    <p:sldId id="270" r:id="rId15"/>
    <p:sldId id="271" r:id="rId16"/>
    <p:sldId id="272" r:id="rId1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100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Date Placeholder 2"/>
          <p:cNvSpPr>
            <a:spLocks noGrp="1"/>
          </p:cNvSpPr>
          <p:nvPr>
            <p:ph type="dt" sz="half" idx="10"/>
          </p:nvPr>
        </p:nvSpPr>
        <p:spPr/>
        <p:txBody>
          <a:bodyPr/>
          <a:lstStyle/>
          <a:p>
            <a:fld id="{6E6785E5-8CE1-4970-82DE-0E8EEEAC4F12}" type="datetimeFigureOut">
              <a:rPr lang="pt-BR" smtClean="0"/>
              <a:t>24/09/2016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1036604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4196798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501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3561442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02358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3724071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396889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351426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139270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E6785E5-8CE1-4970-82DE-0E8EEEAC4F12}" type="datetimeFigureOut">
              <a:rPr lang="pt-BR" smtClean="0"/>
              <a:t>24/09/2016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1114701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6E6785E5-8CE1-4970-82DE-0E8EEEAC4F12}" type="datetimeFigureOut">
              <a:rPr lang="pt-BR" smtClean="0"/>
              <a:t>24/09/2016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178637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6E6785E5-8CE1-4970-82DE-0E8EEEAC4F12}" type="datetimeFigureOut">
              <a:rPr lang="pt-BR" smtClean="0"/>
              <a:t>24/09/2016</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2287272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E6785E5-8CE1-4970-82DE-0E8EEEAC4F12}" type="datetimeFigureOut">
              <a:rPr lang="pt-BR" smtClean="0"/>
              <a:t>24/09/2016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40243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785E5-8CE1-4970-82DE-0E8EEEAC4F12}" type="datetimeFigureOut">
              <a:rPr lang="pt-BR" smtClean="0"/>
              <a:t>24/09/2016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298239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E6785E5-8CE1-4970-82DE-0E8EEEAC4F12}" type="datetimeFigureOut">
              <a:rPr lang="pt-BR" smtClean="0"/>
              <a:t>24/09/2016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20279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t-BR" smtClean="0"/>
              <a:t>Clique para editar o título mestre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E6785E5-8CE1-4970-82DE-0E8EEEAC4F12}" type="datetimeFigureOut">
              <a:rPr lang="pt-BR" smtClean="0"/>
              <a:t>24/09/2016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55A41F6-0E5C-4943-8049-D54F04EC691C}" type="slidenum">
              <a:rPr lang="pt-BR" smtClean="0"/>
              <a:t>‹nº›</a:t>
            </a:fld>
            <a:endParaRPr lang="pt-BR"/>
          </a:p>
        </p:txBody>
      </p:sp>
    </p:spTree>
    <p:extLst>
      <p:ext uri="{BB962C8B-B14F-4D97-AF65-F5344CB8AC3E}">
        <p14:creationId xmlns:p14="http://schemas.microsoft.com/office/powerpoint/2010/main" val="1692222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E6785E5-8CE1-4970-82DE-0E8EEEAC4F12}" type="datetimeFigureOut">
              <a:rPr lang="pt-BR" smtClean="0"/>
              <a:t>24/09/2016</a:t>
            </a:fld>
            <a:endParaRPr lang="pt-B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t-B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55A41F6-0E5C-4943-8049-D54F04EC691C}" type="slidenum">
              <a:rPr lang="pt-BR" smtClean="0"/>
              <a:t>‹nº›</a:t>
            </a:fld>
            <a:endParaRPr lang="pt-BR"/>
          </a:p>
        </p:txBody>
      </p:sp>
    </p:spTree>
    <p:extLst>
      <p:ext uri="{BB962C8B-B14F-4D97-AF65-F5344CB8AC3E}">
        <p14:creationId xmlns:p14="http://schemas.microsoft.com/office/powerpoint/2010/main" val="1189037052"/>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05677" y="716255"/>
            <a:ext cx="11099957" cy="2778618"/>
          </a:xfrm>
        </p:spPr>
        <p:txBody>
          <a:bodyPr>
            <a:normAutofit fontScale="90000"/>
          </a:bodyPr>
          <a:lstStyle/>
          <a:p>
            <a:r>
              <a:rPr lang="pt-BR" sz="2200" dirty="0"/>
              <a:t/>
            </a:r>
            <a:br>
              <a:rPr lang="pt-BR" sz="2200" dirty="0"/>
            </a:br>
            <a:r>
              <a:rPr lang="pt-BR" sz="3100" b="1" dirty="0" err="1"/>
              <a:t>WiBus</a:t>
            </a:r>
            <a:r>
              <a:rPr lang="pt-BR" sz="3100" b="1" dirty="0"/>
              <a:t>: Um Sistema de Monitoramento de Transportes</a:t>
            </a:r>
            <a:br>
              <a:rPr lang="pt-BR" sz="3100" b="1" dirty="0"/>
            </a:br>
            <a:r>
              <a:rPr lang="pt-BR" sz="3100" b="1" dirty="0" err="1"/>
              <a:t>PÚblicos</a:t>
            </a:r>
            <a:r>
              <a:rPr lang="pt-BR" sz="3100" b="1" dirty="0"/>
              <a:t> Usando Redes IEEE 802.11</a:t>
            </a:r>
            <a:r>
              <a:rPr lang="pt-BR" sz="5400" b="1" dirty="0" smtClean="0">
                <a:solidFill>
                  <a:schemeClr val="accent1">
                    <a:lumMod val="60000"/>
                    <a:lumOff val="40000"/>
                  </a:schemeClr>
                </a:solidFill>
              </a:rPr>
              <a:t/>
            </a:r>
            <a:br>
              <a:rPr lang="pt-BR" sz="5400" b="1" dirty="0" smtClean="0">
                <a:solidFill>
                  <a:schemeClr val="accent1">
                    <a:lumMod val="60000"/>
                    <a:lumOff val="40000"/>
                  </a:schemeClr>
                </a:solidFill>
              </a:rPr>
            </a:br>
            <a:r>
              <a:rPr lang="pt-BR" dirty="0" smtClean="0"/>
              <a:t/>
            </a:r>
            <a:br>
              <a:rPr lang="pt-BR" dirty="0" smtClean="0"/>
            </a:br>
            <a:r>
              <a:rPr lang="pt-BR" dirty="0"/>
              <a:t/>
            </a:r>
            <a:br>
              <a:rPr lang="pt-BR" dirty="0"/>
            </a:br>
            <a:endParaRPr lang="pt-BR" dirty="0"/>
          </a:p>
        </p:txBody>
      </p:sp>
      <p:sp>
        <p:nvSpPr>
          <p:cNvPr id="3" name="Subtítulo 2"/>
          <p:cNvSpPr>
            <a:spLocks noGrp="1"/>
          </p:cNvSpPr>
          <p:nvPr>
            <p:ph type="subTitle" idx="1"/>
          </p:nvPr>
        </p:nvSpPr>
        <p:spPr/>
        <p:txBody>
          <a:bodyPr/>
          <a:lstStyle/>
          <a:p>
            <a:endParaRPr lang="pt-BR" dirty="0" smtClean="0"/>
          </a:p>
          <a:p>
            <a:endParaRPr lang="pt-BR" dirty="0"/>
          </a:p>
          <a:p>
            <a:pPr algn="just"/>
            <a:r>
              <a:rPr lang="pt-BR" b="1" dirty="0" smtClean="0">
                <a:solidFill>
                  <a:schemeClr val="bg1"/>
                </a:solidFill>
              </a:rPr>
              <a:t>Camila </a:t>
            </a:r>
            <a:r>
              <a:rPr lang="pt-BR" b="1" dirty="0" err="1" smtClean="0">
                <a:solidFill>
                  <a:schemeClr val="bg1"/>
                </a:solidFill>
              </a:rPr>
              <a:t>Tonarque</a:t>
            </a:r>
            <a:r>
              <a:rPr lang="pt-BR" b="1" dirty="0" smtClean="0">
                <a:solidFill>
                  <a:schemeClr val="bg1"/>
                </a:solidFill>
              </a:rPr>
              <a:t> Batista</a:t>
            </a:r>
          </a:p>
          <a:p>
            <a:pPr algn="just"/>
            <a:r>
              <a:rPr lang="pt-BR" b="1" dirty="0" smtClean="0">
                <a:solidFill>
                  <a:schemeClr val="bg1"/>
                </a:solidFill>
              </a:rPr>
              <a:t>Marcos Roberto de Moraes</a:t>
            </a:r>
            <a:endParaRPr lang="pt-BR" b="1" dirty="0">
              <a:solidFill>
                <a:schemeClr val="bg1"/>
              </a:solidFill>
            </a:endParaRPr>
          </a:p>
        </p:txBody>
      </p:sp>
      <p:pic>
        <p:nvPicPr>
          <p:cNvPr id="4" name="Imagem 3"/>
          <p:cNvPicPr/>
          <p:nvPr/>
        </p:nvPicPr>
        <p:blipFill>
          <a:blip r:embed="rId2"/>
          <a:stretch>
            <a:fillRect/>
          </a:stretch>
        </p:blipFill>
        <p:spPr>
          <a:xfrm>
            <a:off x="5269091" y="2722141"/>
            <a:ext cx="5400040" cy="1940012"/>
          </a:xfrm>
          <a:prstGeom prst="rect">
            <a:avLst/>
          </a:prstGeom>
        </p:spPr>
      </p:pic>
    </p:spTree>
    <p:extLst>
      <p:ext uri="{BB962C8B-B14F-4D97-AF65-F5344CB8AC3E}">
        <p14:creationId xmlns:p14="http://schemas.microsoft.com/office/powerpoint/2010/main" val="775611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627291"/>
            <a:ext cx="10684004" cy="6363730"/>
          </a:xfrm>
        </p:spPr>
        <p:txBody>
          <a:bodyPr/>
          <a:lstStyle/>
          <a:p>
            <a:pPr marL="0" indent="0" algn="ctr">
              <a:buNone/>
            </a:pPr>
            <a:r>
              <a:rPr lang="pt-BR" b="1" dirty="0">
                <a:solidFill>
                  <a:schemeClr val="bg1"/>
                </a:solidFill>
              </a:rPr>
              <a:t>Exemplo de Funcionamento</a:t>
            </a:r>
            <a:endParaRPr lang="pt-BR" dirty="0">
              <a:solidFill>
                <a:schemeClr val="bg1"/>
              </a:solidFill>
            </a:endParaRPr>
          </a:p>
          <a:p>
            <a:pPr marL="0" indent="0">
              <a:buNone/>
            </a:pPr>
            <a:r>
              <a:rPr lang="pt-BR" sz="1600" u="sng" dirty="0">
                <a:solidFill>
                  <a:schemeClr val="bg1"/>
                </a:solidFill>
              </a:rPr>
              <a:t>Como o sistema lida com mudanças na trajetória de uma linha de ônibus</a:t>
            </a:r>
            <a:r>
              <a:rPr lang="pt-BR" sz="1600" dirty="0">
                <a:solidFill>
                  <a:schemeClr val="bg1"/>
                </a:solidFill>
              </a:rPr>
              <a:t>:</a:t>
            </a:r>
          </a:p>
          <a:p>
            <a:pPr marL="0" indent="0">
              <a:buNone/>
            </a:pPr>
            <a:r>
              <a:rPr lang="pt-BR" sz="1600" dirty="0" smtClean="0">
                <a:solidFill>
                  <a:schemeClr val="bg1"/>
                </a:solidFill>
              </a:rPr>
              <a:t>Nessas </a:t>
            </a:r>
            <a:r>
              <a:rPr lang="pt-BR" sz="1600" dirty="0">
                <a:solidFill>
                  <a:schemeClr val="bg1"/>
                </a:solidFill>
              </a:rPr>
              <a:t>figuras, as </a:t>
            </a:r>
            <a:r>
              <a:rPr lang="pt-BR" sz="1600" b="1" dirty="0">
                <a:solidFill>
                  <a:schemeClr val="bg1"/>
                </a:solidFill>
              </a:rPr>
              <a:t>circunferências representam as </a:t>
            </a:r>
            <a:r>
              <a:rPr lang="pt-BR" sz="1600" b="1" dirty="0" err="1">
                <a:solidFill>
                  <a:srgbClr val="FF0000"/>
                </a:solidFill>
              </a:rPr>
              <a:t>UAs</a:t>
            </a:r>
            <a:r>
              <a:rPr lang="pt-BR" sz="1600" b="1" dirty="0">
                <a:solidFill>
                  <a:schemeClr val="bg1"/>
                </a:solidFill>
              </a:rPr>
              <a:t> e o número no interior do retângulo em cada UA é </a:t>
            </a:r>
            <a:r>
              <a:rPr lang="pt-BR" sz="1600" b="1" dirty="0">
                <a:solidFill>
                  <a:srgbClr val="FFFF00"/>
                </a:solidFill>
              </a:rPr>
              <a:t>o peso da UA usado no critério de exclusão</a:t>
            </a:r>
            <a:r>
              <a:rPr lang="pt-BR" sz="1600" b="1" dirty="0">
                <a:solidFill>
                  <a:schemeClr val="bg1"/>
                </a:solidFill>
              </a:rPr>
              <a:t>.</a:t>
            </a:r>
          </a:p>
          <a:p>
            <a:pPr marL="0" indent="0">
              <a:buNone/>
            </a:pPr>
            <a:r>
              <a:rPr lang="pt-BR" sz="1600" dirty="0" smtClean="0">
                <a:solidFill>
                  <a:schemeClr val="bg1"/>
                </a:solidFill>
              </a:rPr>
              <a:t>Já </a:t>
            </a:r>
            <a:r>
              <a:rPr lang="pt-BR" sz="1600" dirty="0">
                <a:solidFill>
                  <a:schemeClr val="bg1"/>
                </a:solidFill>
              </a:rPr>
              <a:t>os </a:t>
            </a:r>
            <a:r>
              <a:rPr lang="pt-BR" sz="1600" b="1" dirty="0">
                <a:solidFill>
                  <a:schemeClr val="bg1"/>
                </a:solidFill>
              </a:rPr>
              <a:t>números nas setas representam os </a:t>
            </a:r>
            <a:r>
              <a:rPr lang="pt-BR" sz="1600" b="1" dirty="0">
                <a:solidFill>
                  <a:schemeClr val="accent2">
                    <a:lumMod val="60000"/>
                    <a:lumOff val="40000"/>
                  </a:schemeClr>
                </a:solidFill>
              </a:rPr>
              <a:t>pesos dos arcos associados às informações de próxima UA</a:t>
            </a:r>
            <a:r>
              <a:rPr lang="pt-BR" sz="1600" b="1" dirty="0">
                <a:solidFill>
                  <a:schemeClr val="bg1"/>
                </a:solidFill>
              </a:rPr>
              <a:t> e UA anterior da UA de origem da seta</a:t>
            </a:r>
            <a:r>
              <a:rPr lang="pt-BR" sz="1600" dirty="0">
                <a:solidFill>
                  <a:schemeClr val="bg1"/>
                </a:solidFill>
              </a:rPr>
              <a:t>. Toda vez que um ônibus se move, o algoritmo de atualização dos mapas é executado pela Central</a:t>
            </a:r>
            <a:r>
              <a:rPr lang="pt-BR" sz="1600" dirty="0" smtClean="0">
                <a:solidFill>
                  <a:schemeClr val="bg1"/>
                </a:solidFill>
              </a:rPr>
              <a:t>.</a:t>
            </a:r>
          </a:p>
          <a:p>
            <a:pPr marL="0" indent="0">
              <a:buNone/>
            </a:pPr>
            <a:r>
              <a:rPr lang="pt-BR" sz="1600" dirty="0">
                <a:solidFill>
                  <a:schemeClr val="bg1"/>
                </a:solidFill>
              </a:rPr>
              <a:t>Vale ressaltar que a velocidade de concretização de alterações na trajetória pode ser configurada escolhendo o valor máximo dos pesos dos arcos das </a:t>
            </a:r>
            <a:r>
              <a:rPr lang="pt-BR" sz="1600" dirty="0" err="1" smtClean="0">
                <a:solidFill>
                  <a:schemeClr val="bg1"/>
                </a:solidFill>
              </a:rPr>
              <a:t>UAs</a:t>
            </a:r>
            <a:r>
              <a:rPr lang="pt-BR" sz="1600" dirty="0" smtClean="0">
                <a:solidFill>
                  <a:schemeClr val="bg1"/>
                </a:solidFill>
              </a:rPr>
              <a:t>.</a:t>
            </a:r>
            <a:endParaRPr lang="pt-BR" sz="1600" dirty="0">
              <a:solidFill>
                <a:schemeClr val="bg1"/>
              </a:solidFill>
            </a:endParaRPr>
          </a:p>
          <a:p>
            <a:pPr marL="0" indent="0">
              <a:buNone/>
            </a:pPr>
            <a:r>
              <a:rPr lang="pt-BR" sz="1600" dirty="0">
                <a:solidFill>
                  <a:schemeClr val="bg1"/>
                </a:solidFill>
              </a:rPr>
              <a:t>O teste se inicia com o ônibus se movendo até a UA-1. Com isso, o algoritmo de atualização de trajetórias atualiza o peso da própria UA para o máximo, e reduz em uma unidade o peso de todas as outras </a:t>
            </a:r>
            <a:r>
              <a:rPr lang="pt-BR" sz="1600" dirty="0" err="1">
                <a:solidFill>
                  <a:schemeClr val="bg1"/>
                </a:solidFill>
              </a:rPr>
              <a:t>UAs</a:t>
            </a:r>
            <a:r>
              <a:rPr lang="pt-BR" sz="1600" dirty="0">
                <a:solidFill>
                  <a:schemeClr val="bg1"/>
                </a:solidFill>
              </a:rPr>
              <a:t> da linha. Essa situação se encontra na Figura (a).</a:t>
            </a:r>
          </a:p>
          <a:p>
            <a:endParaRPr lang="pt-B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1576" y="4439589"/>
            <a:ext cx="427672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3743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06862" y="-1281259"/>
            <a:ext cx="11178274" cy="6326660"/>
          </a:xfrm>
        </p:spPr>
        <p:txBody>
          <a:bodyPr>
            <a:normAutofit/>
          </a:bodyPr>
          <a:lstStyle/>
          <a:p>
            <a:pPr marL="0" indent="0" algn="ctr">
              <a:buNone/>
            </a:pPr>
            <a:endParaRPr lang="pt-BR" sz="1600" b="1" dirty="0" smtClean="0">
              <a:solidFill>
                <a:schemeClr val="bg1"/>
              </a:solidFill>
            </a:endParaRPr>
          </a:p>
          <a:p>
            <a:pPr marL="0" indent="0" algn="ctr">
              <a:buNone/>
            </a:pPr>
            <a:endParaRPr lang="pt-BR" sz="1600" b="1" dirty="0">
              <a:solidFill>
                <a:schemeClr val="bg1"/>
              </a:solidFill>
            </a:endParaRPr>
          </a:p>
          <a:p>
            <a:pPr marL="0" indent="0" algn="ctr">
              <a:buNone/>
            </a:pPr>
            <a:endParaRPr lang="pt-BR" sz="1600" b="1" dirty="0" smtClean="0">
              <a:solidFill>
                <a:schemeClr val="bg1"/>
              </a:solidFill>
            </a:endParaRPr>
          </a:p>
          <a:p>
            <a:pPr marL="0" indent="0" algn="ctr">
              <a:buNone/>
            </a:pPr>
            <a:endParaRPr lang="pt-BR" sz="1600" b="1" dirty="0">
              <a:solidFill>
                <a:schemeClr val="bg1"/>
              </a:solidFill>
            </a:endParaRPr>
          </a:p>
          <a:p>
            <a:pPr marL="0" indent="0" algn="ctr">
              <a:buNone/>
            </a:pPr>
            <a:endParaRPr lang="pt-BR" sz="1600" b="1" dirty="0" smtClean="0">
              <a:solidFill>
                <a:schemeClr val="bg1"/>
              </a:solidFill>
            </a:endParaRPr>
          </a:p>
          <a:p>
            <a:pPr marL="0" indent="0" algn="ctr">
              <a:buNone/>
            </a:pPr>
            <a:endParaRPr lang="pt-BR" sz="1600" b="1" dirty="0">
              <a:solidFill>
                <a:schemeClr val="bg1"/>
              </a:solidFill>
            </a:endParaRPr>
          </a:p>
          <a:p>
            <a:pPr marL="0" indent="0" algn="ctr">
              <a:buNone/>
            </a:pPr>
            <a:endParaRPr lang="pt-BR" sz="1600" b="1" dirty="0" smtClean="0">
              <a:solidFill>
                <a:schemeClr val="bg1"/>
              </a:solidFill>
            </a:endParaRPr>
          </a:p>
          <a:p>
            <a:pPr marL="0" indent="0" algn="ctr">
              <a:buNone/>
            </a:pPr>
            <a:endParaRPr lang="pt-BR" sz="1600" b="1" dirty="0">
              <a:solidFill>
                <a:schemeClr val="bg1"/>
              </a:solidFill>
            </a:endParaRPr>
          </a:p>
          <a:p>
            <a:pPr marL="0" indent="0" algn="ctr">
              <a:buNone/>
            </a:pPr>
            <a:endParaRPr lang="pt-BR" sz="1600" b="1" dirty="0" smtClean="0">
              <a:solidFill>
                <a:schemeClr val="bg1"/>
              </a:solidFill>
            </a:endParaRPr>
          </a:p>
          <a:p>
            <a:pPr marL="0" indent="0" algn="ctr">
              <a:buNone/>
            </a:pPr>
            <a:endParaRPr lang="pt-BR" sz="1600" b="1" dirty="0">
              <a:solidFill>
                <a:schemeClr val="bg1"/>
              </a:solidFill>
            </a:endParaRPr>
          </a:p>
          <a:p>
            <a:pPr marL="0" indent="0" algn="ctr">
              <a:buNone/>
            </a:pPr>
            <a:r>
              <a:rPr lang="pt-BR" sz="1600" b="1" dirty="0" smtClean="0">
                <a:solidFill>
                  <a:schemeClr val="bg1"/>
                </a:solidFill>
              </a:rPr>
              <a:t>Nesse </a:t>
            </a:r>
            <a:r>
              <a:rPr lang="pt-BR" sz="1600" b="1" dirty="0">
                <a:solidFill>
                  <a:schemeClr val="bg1"/>
                </a:solidFill>
              </a:rPr>
              <a:t>exemplo de funcionamento, supõe que as </a:t>
            </a:r>
            <a:r>
              <a:rPr lang="pt-BR" sz="1600" b="1" dirty="0" err="1">
                <a:solidFill>
                  <a:schemeClr val="bg1"/>
                </a:solidFill>
              </a:rPr>
              <a:t>UAs</a:t>
            </a:r>
            <a:r>
              <a:rPr lang="pt-BR" sz="1600" b="1" dirty="0">
                <a:solidFill>
                  <a:schemeClr val="bg1"/>
                </a:solidFill>
              </a:rPr>
              <a:t> 3 e 4 estão defeituosas</a:t>
            </a:r>
            <a:r>
              <a:rPr lang="pt-BR" sz="1600" b="1" dirty="0" smtClean="0">
                <a:solidFill>
                  <a:schemeClr val="bg1"/>
                </a:solidFill>
              </a:rPr>
              <a:t>.</a:t>
            </a:r>
          </a:p>
          <a:p>
            <a:pPr marL="0" indent="0" algn="ctr">
              <a:buNone/>
            </a:pPr>
            <a:endParaRPr lang="pt-BR" sz="1600" b="1" dirty="0">
              <a:solidFill>
                <a:schemeClr val="bg1"/>
              </a:solidFill>
            </a:endParaRPr>
          </a:p>
          <a:p>
            <a:pPr marL="0" indent="0">
              <a:buNone/>
            </a:pPr>
            <a:r>
              <a:rPr lang="pt-BR" sz="1700" dirty="0">
                <a:solidFill>
                  <a:schemeClr val="bg1"/>
                </a:solidFill>
              </a:rPr>
              <a:t>Com isso, a Central não recebe as mensagens referentes a esses dois pontos de acesso, fazendo com que a próxima UA funcionando na trajetória seja a UA-5. </a:t>
            </a:r>
            <a:r>
              <a:rPr lang="pt-BR" sz="1700" b="1" dirty="0">
                <a:solidFill>
                  <a:schemeClr val="bg1"/>
                </a:solidFill>
              </a:rPr>
              <a:t>Ao chegar à UA-5, o ônibus envia uma mensagem à Central, informando que ele está lá e que antes esteve na UA-2</a:t>
            </a:r>
            <a:r>
              <a:rPr lang="pt-BR" sz="1700" dirty="0">
                <a:solidFill>
                  <a:schemeClr val="bg1"/>
                </a:solidFill>
              </a:rPr>
              <a:t>. Com isso, a UA-5 é cadastrada na lista de próximas </a:t>
            </a:r>
            <a:r>
              <a:rPr lang="pt-BR" sz="1700" dirty="0" err="1">
                <a:solidFill>
                  <a:schemeClr val="bg1"/>
                </a:solidFill>
              </a:rPr>
              <a:t>UAs</a:t>
            </a:r>
            <a:r>
              <a:rPr lang="pt-BR" sz="1700" dirty="0">
                <a:solidFill>
                  <a:schemeClr val="bg1"/>
                </a:solidFill>
              </a:rPr>
              <a:t> da UA-2. Da mesma maneira, a UA-2 é cadastrada na lista de </a:t>
            </a:r>
            <a:r>
              <a:rPr lang="pt-BR" sz="1700" dirty="0" err="1">
                <a:solidFill>
                  <a:schemeClr val="bg1"/>
                </a:solidFill>
              </a:rPr>
              <a:t>UAs</a:t>
            </a:r>
            <a:r>
              <a:rPr lang="pt-BR" sz="1700" dirty="0">
                <a:solidFill>
                  <a:schemeClr val="bg1"/>
                </a:solidFill>
              </a:rPr>
              <a:t> anteriores da </a:t>
            </a:r>
            <a:r>
              <a:rPr lang="pt-BR" sz="1700" dirty="0" smtClean="0">
                <a:solidFill>
                  <a:schemeClr val="bg1"/>
                </a:solidFill>
              </a:rPr>
              <a:t>UA-5. </a:t>
            </a:r>
            <a:r>
              <a:rPr lang="pt-BR" sz="1700" dirty="0">
                <a:solidFill>
                  <a:schemeClr val="bg1"/>
                </a:solidFill>
              </a:rPr>
              <a:t>O </a:t>
            </a:r>
            <a:r>
              <a:rPr lang="pt-BR" sz="1700" dirty="0" smtClean="0">
                <a:solidFill>
                  <a:schemeClr val="bg1"/>
                </a:solidFill>
              </a:rPr>
              <a:t>resultado desse </a:t>
            </a:r>
            <a:r>
              <a:rPr lang="pt-BR" sz="1700" dirty="0">
                <a:solidFill>
                  <a:schemeClr val="bg1"/>
                </a:solidFill>
              </a:rPr>
              <a:t>processo pode ser visto na</a:t>
            </a:r>
            <a:r>
              <a:rPr lang="pt-BR" sz="1700" b="1" dirty="0">
                <a:solidFill>
                  <a:schemeClr val="bg1"/>
                </a:solidFill>
              </a:rPr>
              <a:t> Figura (c</a:t>
            </a:r>
            <a:r>
              <a:rPr lang="pt-BR" sz="1700" b="1" dirty="0" smtClean="0">
                <a:solidFill>
                  <a:schemeClr val="bg1"/>
                </a:solidFill>
              </a:rPr>
              <a:t>).</a:t>
            </a:r>
          </a:p>
          <a:p>
            <a:pPr marL="0" indent="0">
              <a:buNone/>
            </a:pPr>
            <a:endParaRPr lang="pt-BR" sz="1600" dirty="0">
              <a:solidFill>
                <a:schemeClr val="bg1"/>
              </a:solidFill>
            </a:endParaRPr>
          </a:p>
          <a:p>
            <a:pPr marL="0" indent="0">
              <a:buNone/>
            </a:pPr>
            <a:endParaRPr lang="pt-BR" sz="1600" dirty="0" smtClean="0">
              <a:solidFill>
                <a:schemeClr val="bg1"/>
              </a:solidFill>
            </a:endParaRPr>
          </a:p>
          <a:p>
            <a:pPr marL="0" indent="0">
              <a:buNone/>
            </a:pPr>
            <a:endParaRPr lang="pt-BR" sz="1600" dirty="0">
              <a:solidFill>
                <a:schemeClr val="bg1"/>
              </a:solidFill>
            </a:endParaRPr>
          </a:p>
          <a:p>
            <a:pPr marL="0" indent="0">
              <a:buNone/>
            </a:pPr>
            <a:endParaRPr lang="pt-BR" sz="1600" dirty="0" smtClean="0">
              <a:solidFill>
                <a:schemeClr val="bg1"/>
              </a:solidFill>
            </a:endParaRPr>
          </a:p>
          <a:p>
            <a:pPr marL="0" indent="0">
              <a:buNone/>
            </a:pPr>
            <a:endParaRPr lang="pt-BR" sz="1600" dirty="0">
              <a:solidFill>
                <a:schemeClr val="bg1"/>
              </a:solidFill>
            </a:endParaRPr>
          </a:p>
          <a:p>
            <a:pPr marL="0" indent="0">
              <a:buNone/>
            </a:pPr>
            <a:endParaRPr lang="pt-BR" sz="1600" dirty="0" smtClean="0">
              <a:solidFill>
                <a:schemeClr val="bg1"/>
              </a:solidFill>
            </a:endParaRPr>
          </a:p>
          <a:p>
            <a:pPr marL="0" indent="0">
              <a:buNone/>
            </a:pPr>
            <a:endParaRPr lang="pt-BR" sz="1600" dirty="0">
              <a:solidFill>
                <a:schemeClr val="bg1"/>
              </a:solidFill>
            </a:endParaRPr>
          </a:p>
          <a:p>
            <a:pPr marL="0" indent="0">
              <a:buNone/>
            </a:pPr>
            <a:endParaRPr lang="pt-BR" sz="1600" dirty="0" smtClean="0">
              <a:solidFill>
                <a:schemeClr val="bg1"/>
              </a:solidFill>
            </a:endParaRPr>
          </a:p>
          <a:p>
            <a:pPr marL="0" indent="0">
              <a:buNone/>
            </a:pPr>
            <a:endParaRPr lang="pt-BR" sz="1600" dirty="0">
              <a:solidFill>
                <a:schemeClr val="bg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437" y="3912225"/>
            <a:ext cx="8239125"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2213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296562"/>
            <a:ext cx="10869356" cy="6240162"/>
          </a:xfrm>
        </p:spPr>
        <p:txBody>
          <a:bodyPr/>
          <a:lstStyle/>
          <a:p>
            <a:pPr marL="0" indent="0">
              <a:buNone/>
            </a:pPr>
            <a:endParaRPr lang="pt-BR" sz="1600" dirty="0" smtClean="0"/>
          </a:p>
          <a:p>
            <a:pPr marL="0" indent="0">
              <a:buNone/>
            </a:pPr>
            <a:endParaRPr lang="pt-BR" sz="1600" dirty="0"/>
          </a:p>
          <a:p>
            <a:pPr marL="0" indent="0">
              <a:buNone/>
            </a:pPr>
            <a:r>
              <a:rPr lang="pt-BR" sz="1600" dirty="0" smtClean="0">
                <a:solidFill>
                  <a:schemeClr val="bg1"/>
                </a:solidFill>
              </a:rPr>
              <a:t>Continuando </a:t>
            </a:r>
            <a:r>
              <a:rPr lang="pt-BR" sz="1600" dirty="0">
                <a:solidFill>
                  <a:schemeClr val="bg1"/>
                </a:solidFill>
              </a:rPr>
              <a:t>o exemplo, o ônibus percorre a trajetória alcançando a UA-1 e depois a UA-2. Quando o ônibus se aproxima da UA-5 novamente, o sistema verifica que</a:t>
            </a:r>
            <a:r>
              <a:rPr lang="pt-BR" sz="1600" b="1" dirty="0">
                <a:solidFill>
                  <a:schemeClr val="bg1"/>
                </a:solidFill>
              </a:rPr>
              <a:t>, novamente, </a:t>
            </a:r>
            <a:r>
              <a:rPr lang="pt-BR" sz="1600" dirty="0">
                <a:solidFill>
                  <a:schemeClr val="bg1"/>
                </a:solidFill>
              </a:rPr>
              <a:t>a UA anterior a UA-5 é a UA-2. Por conseguinte, a UA seguinte a UA-2 é a UA-5.</a:t>
            </a:r>
          </a:p>
          <a:p>
            <a:pPr marL="0" indent="0">
              <a:buNone/>
            </a:pPr>
            <a:r>
              <a:rPr lang="pt-BR" sz="1600" dirty="0">
                <a:solidFill>
                  <a:schemeClr val="bg1"/>
                </a:solidFill>
              </a:rPr>
              <a:t>Com isso, </a:t>
            </a:r>
            <a:r>
              <a:rPr lang="pt-BR" sz="1600" b="1" dirty="0">
                <a:solidFill>
                  <a:schemeClr val="bg1"/>
                </a:solidFill>
              </a:rPr>
              <a:t>o peso desses arcos se mantém, enquanto o peso dos outros arcos decresce de uma unidade</a:t>
            </a:r>
            <a:r>
              <a:rPr lang="pt-BR" sz="1600" dirty="0">
                <a:solidFill>
                  <a:schemeClr val="bg1"/>
                </a:solidFill>
              </a:rPr>
              <a:t>. Assim, os arcos antigos atingem o valor zero e por isso são excluídos, o que representa a </a:t>
            </a:r>
            <a:r>
              <a:rPr lang="pt-BR" sz="1600" b="1" dirty="0">
                <a:solidFill>
                  <a:schemeClr val="bg1"/>
                </a:solidFill>
              </a:rPr>
              <a:t>concretização da modificação da trajetória</a:t>
            </a:r>
            <a:r>
              <a:rPr lang="pt-BR" sz="1600" dirty="0">
                <a:solidFill>
                  <a:schemeClr val="bg1"/>
                </a:solidFill>
              </a:rPr>
              <a:t>. Isso pode ser afirmado, pois apesar das </a:t>
            </a:r>
            <a:r>
              <a:rPr lang="pt-BR" sz="1600" dirty="0" err="1">
                <a:solidFill>
                  <a:schemeClr val="bg1"/>
                </a:solidFill>
              </a:rPr>
              <a:t>UAs</a:t>
            </a:r>
            <a:r>
              <a:rPr lang="pt-BR" sz="1600" dirty="0">
                <a:solidFill>
                  <a:schemeClr val="bg1"/>
                </a:solidFill>
              </a:rPr>
              <a:t> 3 e 4 existirem na lista de </a:t>
            </a:r>
            <a:r>
              <a:rPr lang="pt-BR" sz="1600" dirty="0" err="1">
                <a:solidFill>
                  <a:schemeClr val="bg1"/>
                </a:solidFill>
              </a:rPr>
              <a:t>UAs</a:t>
            </a:r>
            <a:r>
              <a:rPr lang="pt-BR" sz="1600" dirty="0">
                <a:solidFill>
                  <a:schemeClr val="bg1"/>
                </a:solidFill>
              </a:rPr>
              <a:t> da linha, elas já não são alcançáveis a partir do ponto inicial da linha de ônibus. As modificações realizadas podem ser vistas na </a:t>
            </a:r>
            <a:r>
              <a:rPr lang="pt-BR" sz="1600" b="1" dirty="0">
                <a:solidFill>
                  <a:schemeClr val="bg1"/>
                </a:solidFill>
              </a:rPr>
              <a:t>Figura (d</a:t>
            </a:r>
            <a:r>
              <a:rPr lang="pt-BR" sz="1600" b="1" dirty="0" smtClean="0">
                <a:solidFill>
                  <a:schemeClr val="bg1"/>
                </a:solidFill>
              </a:rPr>
              <a:t>).</a:t>
            </a:r>
          </a:p>
          <a:p>
            <a:endParaRPr lang="pt-BR" sz="1600" dirty="0"/>
          </a:p>
          <a:p>
            <a:endParaRPr lang="pt-BR" sz="1600" dirty="0" smtClean="0"/>
          </a:p>
          <a:p>
            <a:endParaRPr lang="pt-BR" sz="1600" dirty="0"/>
          </a:p>
          <a:p>
            <a:endParaRPr lang="pt-BR" sz="1600" dirty="0" smtClean="0"/>
          </a:p>
          <a:p>
            <a:endParaRPr lang="pt-BR" sz="1600" dirty="0"/>
          </a:p>
          <a:p>
            <a:endParaRPr lang="pt-BR" sz="1600" dirty="0" smtClean="0"/>
          </a:p>
          <a:p>
            <a:endParaRPr lang="pt-BR" sz="1600" dirty="0"/>
          </a:p>
          <a:p>
            <a:endParaRPr lang="pt-BR" sz="1600" dirty="0" smtClean="0"/>
          </a:p>
          <a:p>
            <a:endParaRPr lang="pt-BR" sz="1600" dirty="0"/>
          </a:p>
          <a:p>
            <a:pPr marL="0" indent="0">
              <a:buNone/>
            </a:pP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8947" y="3523130"/>
            <a:ext cx="4058216" cy="2048161"/>
          </a:xfrm>
          <a:prstGeom prst="rect">
            <a:avLst/>
          </a:prstGeom>
        </p:spPr>
      </p:pic>
    </p:spTree>
    <p:extLst>
      <p:ext uri="{BB962C8B-B14F-4D97-AF65-F5344CB8AC3E}">
        <p14:creationId xmlns:p14="http://schemas.microsoft.com/office/powerpoint/2010/main" val="2443513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358346"/>
            <a:ext cx="10486296" cy="6030097"/>
          </a:xfrm>
        </p:spPr>
        <p:txBody>
          <a:bodyPr/>
          <a:lstStyle/>
          <a:p>
            <a:pPr marL="0" indent="0">
              <a:buNone/>
            </a:pPr>
            <a:r>
              <a:rPr lang="pt-BR" sz="1600" dirty="0">
                <a:solidFill>
                  <a:schemeClr val="bg1"/>
                </a:solidFill>
              </a:rPr>
              <a:t>Com a trajetória do ônibus atualizada, não ocorrem mais alterações nos arcos entre as </a:t>
            </a:r>
            <a:r>
              <a:rPr lang="pt-BR" sz="1600" dirty="0" err="1">
                <a:solidFill>
                  <a:schemeClr val="bg1"/>
                </a:solidFill>
              </a:rPr>
              <a:t>UAs</a:t>
            </a:r>
            <a:r>
              <a:rPr lang="pt-BR" sz="1600" dirty="0">
                <a:solidFill>
                  <a:schemeClr val="bg1"/>
                </a:solidFill>
              </a:rPr>
              <a:t> da trajetória. Todavia, o ônibus continua realizando a trajetória, e os pesos das </a:t>
            </a:r>
            <a:r>
              <a:rPr lang="pt-BR" sz="1600" dirty="0" err="1">
                <a:solidFill>
                  <a:schemeClr val="bg1"/>
                </a:solidFill>
              </a:rPr>
              <a:t>UAs</a:t>
            </a:r>
            <a:r>
              <a:rPr lang="pt-BR" sz="1600" dirty="0">
                <a:solidFill>
                  <a:schemeClr val="bg1"/>
                </a:solidFill>
              </a:rPr>
              <a:t> são atualizados de acordo. Esse processo se repete até os pesos das </a:t>
            </a:r>
            <a:r>
              <a:rPr lang="pt-BR" sz="1600" dirty="0" err="1">
                <a:solidFill>
                  <a:schemeClr val="bg1"/>
                </a:solidFill>
              </a:rPr>
              <a:t>UAs</a:t>
            </a:r>
            <a:r>
              <a:rPr lang="pt-BR" sz="1600" dirty="0">
                <a:solidFill>
                  <a:schemeClr val="bg1"/>
                </a:solidFill>
              </a:rPr>
              <a:t> 3 e 4 chegarem à zero. Isso faz com que o mecanismo de atualização da linha de ônibus exclua essas </a:t>
            </a:r>
            <a:r>
              <a:rPr lang="pt-BR" sz="1600" dirty="0" err="1">
                <a:solidFill>
                  <a:schemeClr val="bg1"/>
                </a:solidFill>
              </a:rPr>
              <a:t>UAs</a:t>
            </a:r>
            <a:r>
              <a:rPr lang="pt-BR" sz="1600" dirty="0">
                <a:solidFill>
                  <a:schemeClr val="bg1"/>
                </a:solidFill>
              </a:rPr>
              <a:t> da lista de </a:t>
            </a:r>
            <a:r>
              <a:rPr lang="pt-BR" sz="1600" dirty="0" err="1">
                <a:solidFill>
                  <a:schemeClr val="bg1"/>
                </a:solidFill>
              </a:rPr>
              <a:t>UAs</a:t>
            </a:r>
            <a:r>
              <a:rPr lang="pt-BR" sz="1600" dirty="0">
                <a:solidFill>
                  <a:schemeClr val="bg1"/>
                </a:solidFill>
              </a:rPr>
              <a:t> da linha, como pode ser visto na </a:t>
            </a:r>
            <a:r>
              <a:rPr lang="pt-BR" sz="1600" b="1" dirty="0">
                <a:solidFill>
                  <a:schemeClr val="bg1"/>
                </a:solidFill>
              </a:rPr>
              <a:t>Figura (e</a:t>
            </a:r>
            <a:r>
              <a:rPr lang="pt-BR" sz="1600" b="1" dirty="0" smtClean="0">
                <a:solidFill>
                  <a:schemeClr val="bg1"/>
                </a:solidFill>
              </a:rPr>
              <a:t>).</a:t>
            </a:r>
            <a:endParaRPr lang="pt-BR" sz="1600" b="1" dirty="0">
              <a:solidFill>
                <a:schemeClr val="bg1"/>
              </a:solidFill>
            </a:endParaRPr>
          </a:p>
          <a:p>
            <a:pPr marL="0" indent="0">
              <a:buNone/>
            </a:pPr>
            <a:r>
              <a:rPr lang="pt-BR" sz="1600" dirty="0" smtClean="0">
                <a:solidFill>
                  <a:schemeClr val="bg1"/>
                </a:solidFill>
              </a:rPr>
              <a:t>Com </a:t>
            </a:r>
            <a:r>
              <a:rPr lang="pt-BR" sz="1600" dirty="0">
                <a:solidFill>
                  <a:schemeClr val="bg1"/>
                </a:solidFill>
              </a:rPr>
              <a:t>a exclusão das </a:t>
            </a:r>
            <a:r>
              <a:rPr lang="pt-BR" sz="1600" dirty="0" err="1">
                <a:solidFill>
                  <a:schemeClr val="bg1"/>
                </a:solidFill>
              </a:rPr>
              <a:t>UAs</a:t>
            </a:r>
            <a:r>
              <a:rPr lang="pt-BR" sz="1600" dirty="0">
                <a:solidFill>
                  <a:schemeClr val="bg1"/>
                </a:solidFill>
              </a:rPr>
              <a:t> 3 e 4 da lista de </a:t>
            </a:r>
            <a:r>
              <a:rPr lang="pt-BR" sz="1600" dirty="0" err="1">
                <a:solidFill>
                  <a:schemeClr val="bg1"/>
                </a:solidFill>
              </a:rPr>
              <a:t>UAs</a:t>
            </a:r>
            <a:r>
              <a:rPr lang="pt-BR" sz="1600" dirty="0">
                <a:solidFill>
                  <a:schemeClr val="bg1"/>
                </a:solidFill>
              </a:rPr>
              <a:t> da linha de ônibus, o valor máximo dos pesos das </a:t>
            </a:r>
            <a:r>
              <a:rPr lang="pt-BR" sz="1600" dirty="0" err="1">
                <a:solidFill>
                  <a:schemeClr val="bg1"/>
                </a:solidFill>
              </a:rPr>
              <a:t>UAs</a:t>
            </a:r>
            <a:r>
              <a:rPr lang="pt-BR" sz="1600" dirty="0">
                <a:solidFill>
                  <a:schemeClr val="bg1"/>
                </a:solidFill>
              </a:rPr>
              <a:t> diminui. Porém, o peso de cada UA só é atualizado, obedecendo ao novo limite, quando o ônibus alcançar cada UA. Com esse exemplo, mostra-se que os mapas das linhas de ônibus podem ser alterados </a:t>
            </a:r>
            <a:r>
              <a:rPr lang="pt-BR" sz="1600" dirty="0" smtClean="0">
                <a:solidFill>
                  <a:schemeClr val="bg1"/>
                </a:solidFill>
              </a:rPr>
              <a:t>dinamicamente.</a:t>
            </a:r>
            <a:endParaRPr lang="pt-BR" sz="1600" dirty="0">
              <a:solidFill>
                <a:schemeClr val="bg1"/>
              </a:solidFill>
            </a:endParaRPr>
          </a:p>
          <a:p>
            <a:pPr marL="0" indent="0">
              <a:buNone/>
            </a:pPr>
            <a:endParaRPr lang="pt-BR" sz="1600" dirty="0"/>
          </a:p>
          <a:p>
            <a:pPr marL="0" indent="0">
              <a:buNone/>
            </a:pPr>
            <a:endParaRPr lang="pt-BR" sz="1600" dirty="0" smtClean="0"/>
          </a:p>
          <a:p>
            <a:pPr marL="0" indent="0">
              <a:buNone/>
            </a:pPr>
            <a:endParaRPr lang="pt-BR" sz="1600" dirty="0"/>
          </a:p>
          <a:p>
            <a:pPr marL="0" indent="0">
              <a:buNone/>
            </a:pPr>
            <a:endParaRPr lang="pt-BR" sz="1600" dirty="0"/>
          </a:p>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9429" y="4198348"/>
            <a:ext cx="4134427" cy="1905266"/>
          </a:xfrm>
          <a:prstGeom prst="rect">
            <a:avLst/>
          </a:prstGeom>
        </p:spPr>
      </p:pic>
    </p:spTree>
    <p:extLst>
      <p:ext uri="{BB962C8B-B14F-4D97-AF65-F5344CB8AC3E}">
        <p14:creationId xmlns:p14="http://schemas.microsoft.com/office/powerpoint/2010/main" val="1091580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0"/>
            <a:ext cx="10881712" cy="6351373"/>
          </a:xfrm>
        </p:spPr>
        <p:txBody>
          <a:bodyPr/>
          <a:lstStyle/>
          <a:p>
            <a:pPr marL="0" indent="0">
              <a:buNone/>
            </a:pPr>
            <a:r>
              <a:rPr lang="pt-BR" b="1" dirty="0">
                <a:solidFill>
                  <a:schemeClr val="bg1"/>
                </a:solidFill>
              </a:rPr>
              <a:t>Interface </a:t>
            </a:r>
            <a:r>
              <a:rPr lang="pt-BR" b="1" dirty="0" smtClean="0">
                <a:solidFill>
                  <a:schemeClr val="bg1"/>
                </a:solidFill>
              </a:rPr>
              <a:t>Gráfica</a:t>
            </a:r>
          </a:p>
          <a:p>
            <a:pPr marL="0" indent="0">
              <a:buNone/>
            </a:pPr>
            <a:r>
              <a:rPr lang="pt-BR" sz="1600" dirty="0" smtClean="0">
                <a:solidFill>
                  <a:schemeClr val="bg1"/>
                </a:solidFill>
              </a:rPr>
              <a:t>A </a:t>
            </a:r>
            <a:r>
              <a:rPr lang="pt-BR" sz="1600" dirty="0">
                <a:solidFill>
                  <a:schemeClr val="bg1"/>
                </a:solidFill>
              </a:rPr>
              <a:t>primeira interface gráfica criada para o sistema foi uma página web, o </a:t>
            </a:r>
            <a:r>
              <a:rPr lang="pt-BR" sz="1600" dirty="0" err="1">
                <a:solidFill>
                  <a:schemeClr val="bg1"/>
                </a:solidFill>
              </a:rPr>
              <a:t>BuZoom</a:t>
            </a:r>
            <a:r>
              <a:rPr lang="pt-BR" sz="1600" dirty="0">
                <a:solidFill>
                  <a:schemeClr val="bg1"/>
                </a:solidFill>
              </a:rPr>
              <a:t> Web. No entanto, tal estrutura é</a:t>
            </a:r>
            <a:r>
              <a:rPr lang="pt-BR" sz="1600" dirty="0" smtClean="0">
                <a:solidFill>
                  <a:schemeClr val="bg1"/>
                </a:solidFill>
              </a:rPr>
              <a:t> </a:t>
            </a:r>
            <a:r>
              <a:rPr lang="pt-BR" sz="1600" dirty="0">
                <a:solidFill>
                  <a:schemeClr val="bg1"/>
                </a:solidFill>
              </a:rPr>
              <a:t>mais indicada, quando o acesso à</a:t>
            </a:r>
            <a:r>
              <a:rPr lang="pt-BR" sz="1600" dirty="0" smtClean="0">
                <a:solidFill>
                  <a:schemeClr val="bg1"/>
                </a:solidFill>
              </a:rPr>
              <a:t> </a:t>
            </a:r>
            <a:r>
              <a:rPr lang="pt-BR" sz="1600" dirty="0">
                <a:solidFill>
                  <a:schemeClr val="bg1"/>
                </a:solidFill>
              </a:rPr>
              <a:t>informação é</a:t>
            </a:r>
            <a:r>
              <a:rPr lang="pt-BR" sz="1600" dirty="0" smtClean="0">
                <a:solidFill>
                  <a:schemeClr val="bg1"/>
                </a:solidFill>
              </a:rPr>
              <a:t> </a:t>
            </a:r>
            <a:r>
              <a:rPr lang="pt-BR" sz="1600" dirty="0">
                <a:solidFill>
                  <a:schemeClr val="bg1"/>
                </a:solidFill>
              </a:rPr>
              <a:t>efetuado em computadores. Acreditando-se que a maioria dos usuários deva realizar sua pesquisa pelos seus smartphones, foi desenvolvido o aplicativo </a:t>
            </a:r>
            <a:r>
              <a:rPr lang="pt-BR" sz="1600" dirty="0" err="1">
                <a:solidFill>
                  <a:schemeClr val="bg1"/>
                </a:solidFill>
              </a:rPr>
              <a:t>BuZoom</a:t>
            </a:r>
            <a:r>
              <a:rPr lang="pt-BR" sz="1600" dirty="0">
                <a:solidFill>
                  <a:schemeClr val="bg1"/>
                </a:solidFill>
              </a:rPr>
              <a:t>, que pode ser visto na Figura 3. Essa interface está disponível para dispositivos com sistema operacional </a:t>
            </a:r>
            <a:r>
              <a:rPr lang="pt-BR" sz="1600" dirty="0" err="1">
                <a:solidFill>
                  <a:schemeClr val="bg1"/>
                </a:solidFill>
              </a:rPr>
              <a:t>Android</a:t>
            </a:r>
            <a:r>
              <a:rPr lang="pt-BR" sz="1600" dirty="0">
                <a:solidFill>
                  <a:schemeClr val="bg1"/>
                </a:solidFill>
              </a:rPr>
              <a:t> 2.2 (</a:t>
            </a:r>
            <a:r>
              <a:rPr lang="pt-BR" sz="1600" dirty="0" err="1">
                <a:solidFill>
                  <a:schemeClr val="bg1"/>
                </a:solidFill>
              </a:rPr>
              <a:t>Froyo</a:t>
            </a:r>
            <a:r>
              <a:rPr lang="pt-BR" sz="1600" dirty="0">
                <a:solidFill>
                  <a:schemeClr val="bg1"/>
                </a:solidFill>
              </a:rPr>
              <a:t>) ou versões mais recentes</a:t>
            </a:r>
            <a:r>
              <a:rPr lang="pt-BR" sz="1600" dirty="0" smtClean="0">
                <a:solidFill>
                  <a:schemeClr val="bg1"/>
                </a:solidFill>
              </a:rPr>
              <a:t>.</a:t>
            </a:r>
          </a:p>
          <a:p>
            <a:pPr marL="0" indent="0">
              <a:buNone/>
            </a:pPr>
            <a:endParaRPr lang="pt-BR" sz="1600" dirty="0" smtClean="0"/>
          </a:p>
          <a:p>
            <a:pPr marL="0" indent="0">
              <a:buNone/>
            </a:pPr>
            <a:endParaRPr lang="pt-BR" sz="1600" dirty="0"/>
          </a:p>
          <a:p>
            <a:pPr marL="0" indent="0">
              <a:buNone/>
            </a:pPr>
            <a:endParaRPr lang="pt-BR" sz="1600" dirty="0"/>
          </a:p>
          <a:p>
            <a:pPr marL="0" indent="0">
              <a:buNone/>
            </a:pPr>
            <a:endParaRPr lang="pt-BR" sz="1600" dirty="0" smtClean="0"/>
          </a:p>
          <a:p>
            <a:pPr marL="0" indent="0">
              <a:buNone/>
            </a:pPr>
            <a:endParaRPr lang="pt-BR" sz="1600" dirty="0" smtClean="0"/>
          </a:p>
          <a:p>
            <a:pPr marL="0" indent="0">
              <a:buNone/>
            </a:pPr>
            <a:endParaRPr lang="pt-BR" dirty="0"/>
          </a:p>
          <a:p>
            <a:pPr marL="0" indent="0">
              <a:buNone/>
            </a:pPr>
            <a:endParaRPr lang="pt-BR" dirty="0" smtClean="0"/>
          </a:p>
          <a:p>
            <a:pPr marL="0" indent="0">
              <a:buNone/>
            </a:pPr>
            <a:endParaRPr lang="pt-BR" dirty="0"/>
          </a:p>
          <a:p>
            <a:pPr marL="0" indent="0">
              <a:buNone/>
            </a:pPr>
            <a:endParaRPr lang="pt-BR" dirty="0" smtClean="0"/>
          </a:p>
          <a:p>
            <a:pPr marL="0" indent="0">
              <a:buNone/>
            </a:pPr>
            <a:endParaRPr lang="pt-BR" dirty="0"/>
          </a:p>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212" y="1890584"/>
            <a:ext cx="10881712" cy="4794421"/>
          </a:xfrm>
          <a:prstGeom prst="rect">
            <a:avLst/>
          </a:prstGeom>
        </p:spPr>
      </p:pic>
    </p:spTree>
    <p:extLst>
      <p:ext uri="{BB962C8B-B14F-4D97-AF65-F5344CB8AC3E}">
        <p14:creationId xmlns:p14="http://schemas.microsoft.com/office/powerpoint/2010/main" val="156408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345990"/>
            <a:ext cx="10782858" cy="6227806"/>
          </a:xfrm>
        </p:spPr>
        <p:txBody>
          <a:bodyPr/>
          <a:lstStyle/>
          <a:p>
            <a:pPr marL="0" indent="0">
              <a:buNone/>
            </a:pPr>
            <a:r>
              <a:rPr lang="pt-BR" b="1" dirty="0">
                <a:solidFill>
                  <a:schemeClr val="bg1"/>
                </a:solidFill>
              </a:rPr>
              <a:t>A consulta do usuário pode ser feita de duas formas</a:t>
            </a:r>
            <a:r>
              <a:rPr lang="pt-BR" b="1" dirty="0" smtClean="0">
                <a:solidFill>
                  <a:schemeClr val="bg1"/>
                </a:solidFill>
              </a:rPr>
              <a:t>:</a:t>
            </a:r>
          </a:p>
          <a:p>
            <a:pPr marL="0" indent="0">
              <a:buNone/>
            </a:pPr>
            <a:endParaRPr lang="pt-BR" b="1" dirty="0">
              <a:solidFill>
                <a:schemeClr val="bg1"/>
              </a:solidFill>
            </a:endParaRPr>
          </a:p>
          <a:p>
            <a:pPr marL="0" indent="0">
              <a:buNone/>
            </a:pPr>
            <a:r>
              <a:rPr lang="pt-BR" sz="1600" dirty="0" smtClean="0">
                <a:solidFill>
                  <a:schemeClr val="bg1"/>
                </a:solidFill>
              </a:rPr>
              <a:t>	É </a:t>
            </a:r>
            <a:r>
              <a:rPr lang="pt-BR" sz="1600" dirty="0">
                <a:solidFill>
                  <a:schemeClr val="bg1"/>
                </a:solidFill>
              </a:rPr>
              <a:t>possível escolher a linha desejada através de uma listagem informando </a:t>
            </a:r>
            <a:r>
              <a:rPr lang="pt-BR" sz="1600" b="1" dirty="0">
                <a:solidFill>
                  <a:schemeClr val="bg1"/>
                </a:solidFill>
              </a:rPr>
              <a:t>o ponto escolhido </a:t>
            </a:r>
            <a:r>
              <a:rPr lang="pt-BR" sz="1600" dirty="0">
                <a:solidFill>
                  <a:schemeClr val="bg1"/>
                </a:solidFill>
              </a:rPr>
              <a:t>e </a:t>
            </a:r>
            <a:r>
              <a:rPr lang="pt-BR" sz="1600" b="1" dirty="0">
                <a:solidFill>
                  <a:schemeClr val="bg1"/>
                </a:solidFill>
              </a:rPr>
              <a:t>ônibus escolhido</a:t>
            </a:r>
            <a:r>
              <a:rPr lang="pt-BR" sz="1600" dirty="0">
                <a:solidFill>
                  <a:schemeClr val="bg1"/>
                </a:solidFill>
              </a:rPr>
              <a:t> para a Central. Após o envio da requisição, a resposta pode ser visualizada na tela do dispositivo</a:t>
            </a:r>
            <a:r>
              <a:rPr lang="pt-BR" sz="1600" dirty="0" smtClean="0">
                <a:solidFill>
                  <a:schemeClr val="bg1"/>
                </a:solidFill>
              </a:rPr>
              <a:t>.</a:t>
            </a:r>
            <a:endParaRPr lang="pt-BR" b="1" dirty="0">
              <a:solidFill>
                <a:schemeClr val="bg1"/>
              </a:solidFill>
            </a:endParaRPr>
          </a:p>
          <a:p>
            <a:pPr marL="0" indent="0">
              <a:buNone/>
            </a:pPr>
            <a:r>
              <a:rPr lang="pt-BR" sz="1600" dirty="0" smtClean="0">
                <a:solidFill>
                  <a:schemeClr val="bg1"/>
                </a:solidFill>
              </a:rPr>
              <a:t>	</a:t>
            </a:r>
            <a:r>
              <a:rPr lang="pt-BR" sz="1600" b="1" dirty="0" smtClean="0">
                <a:solidFill>
                  <a:schemeClr val="bg1"/>
                </a:solidFill>
              </a:rPr>
              <a:t>Ponto escolhido </a:t>
            </a:r>
            <a:r>
              <a:rPr lang="pt-BR" sz="1600" dirty="0" smtClean="0">
                <a:solidFill>
                  <a:schemeClr val="bg1"/>
                </a:solidFill>
              </a:rPr>
              <a:t>-&gt; O </a:t>
            </a:r>
            <a:r>
              <a:rPr lang="pt-BR" sz="1600" dirty="0">
                <a:solidFill>
                  <a:schemeClr val="bg1"/>
                </a:solidFill>
              </a:rPr>
              <a:t>usuário usa um leitor de </a:t>
            </a:r>
            <a:r>
              <a:rPr lang="pt-BR" sz="1600" dirty="0" err="1">
                <a:solidFill>
                  <a:schemeClr val="bg1"/>
                </a:solidFill>
              </a:rPr>
              <a:t>QRcode</a:t>
            </a:r>
            <a:r>
              <a:rPr lang="pt-BR" sz="1600" dirty="0">
                <a:solidFill>
                  <a:schemeClr val="bg1"/>
                </a:solidFill>
              </a:rPr>
              <a:t>, que está disponível no ponto, para identificar o ponto de </a:t>
            </a:r>
            <a:r>
              <a:rPr lang="pt-BR" sz="1600" dirty="0" smtClean="0">
                <a:solidFill>
                  <a:schemeClr val="bg1"/>
                </a:solidFill>
              </a:rPr>
              <a:t>ônibus </a:t>
            </a:r>
            <a:r>
              <a:rPr lang="pt-BR" sz="1600" dirty="0">
                <a:solidFill>
                  <a:schemeClr val="bg1"/>
                </a:solidFill>
              </a:rPr>
              <a:t>sendo mais apropriada para usuários móveis que, apesar de já estarem no ponto de </a:t>
            </a:r>
            <a:r>
              <a:rPr lang="pt-BR" sz="1600" dirty="0" smtClean="0">
                <a:solidFill>
                  <a:schemeClr val="bg1"/>
                </a:solidFill>
              </a:rPr>
              <a:t>ônibus, </a:t>
            </a:r>
            <a:r>
              <a:rPr lang="pt-BR" sz="1600" dirty="0">
                <a:solidFill>
                  <a:schemeClr val="bg1"/>
                </a:solidFill>
              </a:rPr>
              <a:t>não sabem onde se localiza tal </a:t>
            </a:r>
            <a:r>
              <a:rPr lang="pt-BR" sz="1600" dirty="0" smtClean="0">
                <a:solidFill>
                  <a:schemeClr val="bg1"/>
                </a:solidFill>
              </a:rPr>
              <a:t>ponto.</a:t>
            </a:r>
          </a:p>
          <a:p>
            <a:pPr marL="0" indent="0">
              <a:buNone/>
            </a:pPr>
            <a:r>
              <a:rPr lang="pt-BR" sz="1600" dirty="0">
                <a:solidFill>
                  <a:schemeClr val="bg1"/>
                </a:solidFill>
              </a:rPr>
              <a:t>	</a:t>
            </a:r>
            <a:r>
              <a:rPr lang="pt-BR" sz="1600" b="1" dirty="0" smtClean="0">
                <a:solidFill>
                  <a:schemeClr val="bg1"/>
                </a:solidFill>
              </a:rPr>
              <a:t>Ônibus </a:t>
            </a:r>
            <a:r>
              <a:rPr lang="pt-BR" sz="1600" b="1" dirty="0">
                <a:solidFill>
                  <a:schemeClr val="bg1"/>
                </a:solidFill>
              </a:rPr>
              <a:t>escolhido </a:t>
            </a:r>
            <a:r>
              <a:rPr lang="pt-BR" sz="1600" dirty="0" smtClean="0">
                <a:solidFill>
                  <a:schemeClr val="bg1"/>
                </a:solidFill>
              </a:rPr>
              <a:t>-&gt; O </a:t>
            </a:r>
            <a:r>
              <a:rPr lang="pt-BR" sz="1600" dirty="0">
                <a:solidFill>
                  <a:schemeClr val="bg1"/>
                </a:solidFill>
              </a:rPr>
              <a:t>usuário escolhe seu ponto em uma lista suspensa sendo mais apropriada para os usuários remotos que ainda não se encontram no ponto ou que desejam ir até o ponto apenas quando o ônibus estiver </a:t>
            </a:r>
            <a:r>
              <a:rPr lang="pt-BR" sz="1600" dirty="0" smtClean="0">
                <a:solidFill>
                  <a:schemeClr val="bg1"/>
                </a:solidFill>
              </a:rPr>
              <a:t>mais próximo.</a:t>
            </a:r>
            <a:r>
              <a:rPr lang="pt-BR" sz="1600" dirty="0">
                <a:solidFill>
                  <a:schemeClr val="bg1"/>
                </a:solidFill>
              </a:rPr>
              <a:t> </a:t>
            </a:r>
          </a:p>
        </p:txBody>
      </p:sp>
    </p:spTree>
    <p:extLst>
      <p:ext uri="{BB962C8B-B14F-4D97-AF65-F5344CB8AC3E}">
        <p14:creationId xmlns:p14="http://schemas.microsoft.com/office/powerpoint/2010/main" val="1338948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71849" y="234778"/>
            <a:ext cx="11565924" cy="6264876"/>
          </a:xfrm>
        </p:spPr>
        <p:txBody>
          <a:bodyPr>
            <a:normAutofit/>
          </a:bodyPr>
          <a:lstStyle/>
          <a:p>
            <a:pPr marL="0" indent="0" algn="ctr">
              <a:buNone/>
            </a:pPr>
            <a:r>
              <a:rPr lang="pt-BR" b="1" dirty="0">
                <a:solidFill>
                  <a:schemeClr val="bg1"/>
                </a:solidFill>
              </a:rPr>
              <a:t>Críticas Pessoais</a:t>
            </a:r>
            <a:endParaRPr lang="pt-BR" dirty="0">
              <a:solidFill>
                <a:schemeClr val="bg1"/>
              </a:solidFill>
            </a:endParaRPr>
          </a:p>
          <a:p>
            <a:pPr marL="0" indent="0">
              <a:buNone/>
            </a:pPr>
            <a:r>
              <a:rPr lang="pt-BR" sz="1700" b="1" dirty="0" smtClean="0">
                <a:solidFill>
                  <a:srgbClr val="FF0000"/>
                </a:solidFill>
              </a:rPr>
              <a:t>-</a:t>
            </a:r>
            <a:r>
              <a:rPr lang="pt-BR" sz="1700" dirty="0" smtClean="0">
                <a:solidFill>
                  <a:schemeClr val="bg1"/>
                </a:solidFill>
              </a:rPr>
              <a:t> </a:t>
            </a:r>
            <a:r>
              <a:rPr lang="pt-BR" sz="1700" dirty="0">
                <a:solidFill>
                  <a:schemeClr val="bg1"/>
                </a:solidFill>
              </a:rPr>
              <a:t>Os algoritmos apresentados </a:t>
            </a:r>
            <a:r>
              <a:rPr lang="pt-BR" sz="1700" b="1" dirty="0">
                <a:solidFill>
                  <a:schemeClr val="bg1"/>
                </a:solidFill>
              </a:rPr>
              <a:t>usam funções que não foram descritas ou explicadas explicitamente</a:t>
            </a:r>
            <a:r>
              <a:rPr lang="pt-BR" sz="1700" dirty="0">
                <a:solidFill>
                  <a:schemeClr val="bg1"/>
                </a:solidFill>
              </a:rPr>
              <a:t>, como a estimativa do tempo de um trecho, parte essencial da implementação. </a:t>
            </a:r>
          </a:p>
          <a:p>
            <a:pPr marL="0" indent="0">
              <a:buNone/>
            </a:pPr>
            <a:r>
              <a:rPr lang="pt-BR" sz="1700" b="1" dirty="0">
                <a:solidFill>
                  <a:srgbClr val="FF0000"/>
                </a:solidFill>
              </a:rPr>
              <a:t>- </a:t>
            </a:r>
            <a:r>
              <a:rPr lang="pt-BR" sz="1700" dirty="0">
                <a:solidFill>
                  <a:schemeClr val="bg1"/>
                </a:solidFill>
              </a:rPr>
              <a:t>Não menciona tratamentos relacionados à </a:t>
            </a:r>
            <a:r>
              <a:rPr lang="pt-BR" sz="1700" b="1" dirty="0">
                <a:solidFill>
                  <a:schemeClr val="bg1"/>
                </a:solidFill>
              </a:rPr>
              <a:t>estimativa de tempo para o caso de ocorrência de desvios</a:t>
            </a:r>
            <a:r>
              <a:rPr lang="pt-BR" sz="1700" dirty="0">
                <a:solidFill>
                  <a:schemeClr val="bg1"/>
                </a:solidFill>
              </a:rPr>
              <a:t>. Quando um ônibus muda seu </a:t>
            </a:r>
            <a:r>
              <a:rPr lang="pt-BR" sz="1700" dirty="0" smtClean="0">
                <a:solidFill>
                  <a:schemeClr val="bg1"/>
                </a:solidFill>
              </a:rPr>
              <a:t>percurso (ele </a:t>
            </a:r>
            <a:r>
              <a:rPr lang="pt-BR" sz="1700" dirty="0">
                <a:solidFill>
                  <a:schemeClr val="bg1"/>
                </a:solidFill>
              </a:rPr>
              <a:t>só envia informações sobre sua localização ao se comunicar com uma </a:t>
            </a:r>
            <a:r>
              <a:rPr lang="pt-BR" sz="1700" dirty="0" smtClean="0">
                <a:solidFill>
                  <a:schemeClr val="bg1"/>
                </a:solidFill>
              </a:rPr>
              <a:t>UA)</a:t>
            </a:r>
            <a:r>
              <a:rPr lang="pt-BR" sz="1700" b="1" dirty="0" smtClean="0">
                <a:solidFill>
                  <a:schemeClr val="bg1"/>
                </a:solidFill>
              </a:rPr>
              <a:t> </a:t>
            </a:r>
            <a:r>
              <a:rPr lang="pt-BR" sz="1700" b="1" dirty="0">
                <a:solidFill>
                  <a:schemeClr val="bg1"/>
                </a:solidFill>
              </a:rPr>
              <a:t>o sistema estimaria que o ônibus ainda está percorrendo a trajetória definida no mapa</a:t>
            </a:r>
            <a:r>
              <a:rPr lang="pt-BR" sz="1700" dirty="0">
                <a:solidFill>
                  <a:schemeClr val="bg1"/>
                </a:solidFill>
              </a:rPr>
              <a:t>, e enviaria informações erradas aos usuários caso houvesse requisições. E mesmo que o sistema obtivesse a informação do desvio no momento em que ele ocorre, a </a:t>
            </a:r>
            <a:r>
              <a:rPr lang="pt-BR" sz="1700" b="1" dirty="0">
                <a:solidFill>
                  <a:schemeClr val="bg1"/>
                </a:solidFill>
              </a:rPr>
              <a:t>Central não saberia qual seria a próxima UA na trajetória do ônibus até que o mesmo se conecte ela</a:t>
            </a:r>
            <a:r>
              <a:rPr lang="pt-BR" sz="1700" dirty="0">
                <a:solidFill>
                  <a:schemeClr val="bg1"/>
                </a:solidFill>
              </a:rPr>
              <a:t>, ou se de algum modo fosse enviada uma mensagem para a Central no momento em que o desvio acontece. </a:t>
            </a:r>
            <a:endParaRPr lang="pt-BR" sz="1700" dirty="0" smtClean="0">
              <a:solidFill>
                <a:schemeClr val="bg1"/>
              </a:solidFill>
            </a:endParaRPr>
          </a:p>
          <a:p>
            <a:pPr marL="0" indent="0">
              <a:buNone/>
            </a:pPr>
            <a:r>
              <a:rPr lang="pt-BR" sz="1700" b="1" dirty="0">
                <a:solidFill>
                  <a:srgbClr val="FF0000"/>
                </a:solidFill>
              </a:rPr>
              <a:t>- </a:t>
            </a:r>
            <a:r>
              <a:rPr lang="pt-BR" sz="1700" dirty="0" smtClean="0">
                <a:solidFill>
                  <a:schemeClr val="bg1"/>
                </a:solidFill>
              </a:rPr>
              <a:t>Os autores tentarem reproduzir o cenário do Rio de Janeiro. Foram cadastrados um volume razoável de ônibus e linhas fictícias, porém </a:t>
            </a:r>
            <a:r>
              <a:rPr lang="pt-BR" sz="1700" b="1" dirty="0" smtClean="0">
                <a:solidFill>
                  <a:schemeClr val="bg1"/>
                </a:solidFill>
              </a:rPr>
              <a:t>não há indícios de experiências realizadas com vários ônibus circulando por uma única ou mais linhas ao mesmo tempo</a:t>
            </a:r>
            <a:r>
              <a:rPr lang="pt-BR" sz="1700" dirty="0" smtClean="0">
                <a:solidFill>
                  <a:schemeClr val="bg1"/>
                </a:solidFill>
              </a:rPr>
              <a:t>. E as que foram executadas ficaram restritas a um ambiente universitário, o qual é relativamente pequeno, fechado e não aborda situações do dia-a-dia da mesma maneira que uma metrópole.  </a:t>
            </a:r>
          </a:p>
          <a:p>
            <a:pPr marL="0" indent="0">
              <a:buNone/>
            </a:pPr>
            <a:r>
              <a:rPr lang="pt-BR" sz="1700" b="1" dirty="0">
                <a:solidFill>
                  <a:srgbClr val="FF0000"/>
                </a:solidFill>
              </a:rPr>
              <a:t>-</a:t>
            </a:r>
            <a:r>
              <a:rPr lang="pt-BR" sz="1700" dirty="0">
                <a:solidFill>
                  <a:schemeClr val="bg1"/>
                </a:solidFill>
              </a:rPr>
              <a:t> É possível dizer que o </a:t>
            </a:r>
            <a:r>
              <a:rPr lang="pt-BR" sz="1700" dirty="0" err="1">
                <a:solidFill>
                  <a:schemeClr val="bg1"/>
                </a:solidFill>
              </a:rPr>
              <a:t>WiBus</a:t>
            </a:r>
            <a:r>
              <a:rPr lang="pt-BR" sz="1700" dirty="0">
                <a:solidFill>
                  <a:schemeClr val="bg1"/>
                </a:solidFill>
              </a:rPr>
              <a:t> </a:t>
            </a:r>
            <a:r>
              <a:rPr lang="pt-BR" sz="1700" b="1" dirty="0">
                <a:solidFill>
                  <a:schemeClr val="bg1"/>
                </a:solidFill>
              </a:rPr>
              <a:t>possui potencial. </a:t>
            </a:r>
            <a:r>
              <a:rPr lang="pt-BR" sz="1700" dirty="0">
                <a:solidFill>
                  <a:schemeClr val="bg1"/>
                </a:solidFill>
              </a:rPr>
              <a:t>Apesar disso, mostraram que um sistema baseado em redes locais possui um potencial para o monitoramento de ônibus em larga escala</a:t>
            </a:r>
            <a:r>
              <a:rPr lang="pt-BR" sz="1700" dirty="0" smtClean="0">
                <a:solidFill>
                  <a:schemeClr val="bg1"/>
                </a:solidFill>
              </a:rPr>
              <a:t>.</a:t>
            </a:r>
          </a:p>
          <a:p>
            <a:pPr marL="0" indent="0">
              <a:buNone/>
            </a:pPr>
            <a:r>
              <a:rPr lang="pt-BR" sz="1700" b="1" dirty="0">
                <a:solidFill>
                  <a:srgbClr val="FF0000"/>
                </a:solidFill>
              </a:rPr>
              <a:t>- </a:t>
            </a:r>
            <a:r>
              <a:rPr lang="pt-BR" sz="1700" dirty="0">
                <a:solidFill>
                  <a:schemeClr val="bg1"/>
                </a:solidFill>
              </a:rPr>
              <a:t>Outro ponto importante é que </a:t>
            </a:r>
            <a:r>
              <a:rPr lang="pt-BR" sz="1700" b="1" dirty="0">
                <a:solidFill>
                  <a:schemeClr val="bg1"/>
                </a:solidFill>
              </a:rPr>
              <a:t>não foi encontrado a página </a:t>
            </a:r>
            <a:r>
              <a:rPr lang="pt-BR" sz="1700" b="1" dirty="0" err="1">
                <a:solidFill>
                  <a:schemeClr val="bg1"/>
                </a:solidFill>
              </a:rPr>
              <a:t>BuZoom</a:t>
            </a:r>
            <a:r>
              <a:rPr lang="pt-BR" sz="1700" b="1" dirty="0">
                <a:solidFill>
                  <a:schemeClr val="bg1"/>
                </a:solidFill>
              </a:rPr>
              <a:t> Web nem o aplicativo </a:t>
            </a:r>
            <a:r>
              <a:rPr lang="pt-BR" sz="1700" b="1" dirty="0" err="1">
                <a:solidFill>
                  <a:schemeClr val="bg1"/>
                </a:solidFill>
              </a:rPr>
              <a:t>BuZoom</a:t>
            </a:r>
            <a:r>
              <a:rPr lang="pt-BR" sz="1700" b="1" dirty="0">
                <a:solidFill>
                  <a:schemeClr val="bg1"/>
                </a:solidFill>
              </a:rPr>
              <a:t> </a:t>
            </a:r>
            <a:r>
              <a:rPr lang="pt-BR" sz="1700" dirty="0">
                <a:solidFill>
                  <a:schemeClr val="bg1"/>
                </a:solidFill>
              </a:rPr>
              <a:t>descritos no artigo. Não foi possível instalá-lo e testá-lo para fazer uma verificação. </a:t>
            </a:r>
          </a:p>
          <a:p>
            <a:endParaRPr lang="pt-BR" sz="1700" dirty="0">
              <a:solidFill>
                <a:schemeClr val="bg1"/>
              </a:solidFill>
            </a:endParaRPr>
          </a:p>
        </p:txBody>
      </p:sp>
    </p:spTree>
    <p:extLst>
      <p:ext uri="{BB962C8B-B14F-4D97-AF65-F5344CB8AC3E}">
        <p14:creationId xmlns:p14="http://schemas.microsoft.com/office/powerpoint/2010/main" val="2587407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02055" y="268629"/>
            <a:ext cx="10801772" cy="6434824"/>
          </a:xfrm>
        </p:spPr>
        <p:txBody>
          <a:bodyPr>
            <a:normAutofit/>
          </a:bodyPr>
          <a:lstStyle/>
          <a:p>
            <a:pPr algn="ctr"/>
            <a:r>
              <a:rPr lang="pt-BR" sz="1600" b="1" dirty="0">
                <a:solidFill>
                  <a:schemeClr val="bg1"/>
                </a:solidFill>
              </a:rPr>
              <a:t>PROPOSTA </a:t>
            </a:r>
            <a:br>
              <a:rPr lang="pt-BR" sz="1600" b="1" dirty="0">
                <a:solidFill>
                  <a:schemeClr val="bg1"/>
                </a:solidFill>
              </a:rPr>
            </a:br>
            <a:r>
              <a:rPr lang="pt-BR" sz="1600" dirty="0">
                <a:solidFill>
                  <a:schemeClr val="bg1"/>
                </a:solidFill>
              </a:rPr>
              <a:t/>
            </a:r>
            <a:br>
              <a:rPr lang="pt-BR" sz="1600" dirty="0">
                <a:solidFill>
                  <a:schemeClr val="bg1"/>
                </a:solidFill>
              </a:rPr>
            </a:br>
            <a:r>
              <a:rPr lang="pt-BR" sz="1600" dirty="0">
                <a:solidFill>
                  <a:schemeClr val="bg1"/>
                </a:solidFill>
              </a:rPr>
              <a:t>O trabalho desenvolvido visa aumentar a confiabilidade dos transportes públicos fornecendo a estimativa do tempo de chegada dos ônibus aos seus pontos de </a:t>
            </a:r>
            <a:r>
              <a:rPr lang="pt-BR" sz="1600" dirty="0" smtClean="0">
                <a:solidFill>
                  <a:schemeClr val="bg1"/>
                </a:solidFill>
              </a:rPr>
              <a:t>parada</a:t>
            </a:r>
            <a:br>
              <a:rPr lang="pt-BR" sz="1600" dirty="0" smtClean="0">
                <a:solidFill>
                  <a:schemeClr val="bg1"/>
                </a:solidFill>
              </a:rPr>
            </a:br>
            <a:r>
              <a:rPr lang="pt-BR" sz="1600" b="1" dirty="0" smtClean="0">
                <a:solidFill>
                  <a:schemeClr val="bg1"/>
                </a:solidFill>
              </a:rPr>
              <a:t/>
            </a:r>
            <a:br>
              <a:rPr lang="pt-BR" sz="1600" b="1" dirty="0" smtClean="0">
                <a:solidFill>
                  <a:schemeClr val="bg1"/>
                </a:solidFill>
              </a:rPr>
            </a:br>
            <a:r>
              <a:rPr lang="pt-BR" sz="1600" b="1" dirty="0" smtClean="0">
                <a:solidFill>
                  <a:schemeClr val="bg1"/>
                </a:solidFill>
              </a:rPr>
              <a:t>Introdução</a:t>
            </a:r>
            <a:r>
              <a:rPr lang="pt-BR" sz="1600" dirty="0">
                <a:solidFill>
                  <a:schemeClr val="bg1"/>
                </a:solidFill>
              </a:rPr>
              <a:t/>
            </a:r>
            <a:br>
              <a:rPr lang="pt-BR" sz="1600" dirty="0">
                <a:solidFill>
                  <a:schemeClr val="bg1"/>
                </a:solidFill>
              </a:rPr>
            </a:br>
            <a:r>
              <a:rPr lang="pt-BR" sz="1600" dirty="0">
                <a:solidFill>
                  <a:schemeClr val="bg1"/>
                </a:solidFill>
              </a:rPr>
              <a:t> </a:t>
            </a:r>
            <a:br>
              <a:rPr lang="pt-BR" sz="1600" dirty="0">
                <a:solidFill>
                  <a:schemeClr val="bg1"/>
                </a:solidFill>
              </a:rPr>
            </a:br>
            <a:r>
              <a:rPr lang="pt-BR" sz="1600" dirty="0">
                <a:solidFill>
                  <a:schemeClr val="bg1"/>
                </a:solidFill>
              </a:rPr>
              <a:t>A preferencia pelo transporte particular e uma consequência da falta de confiança da população nos meios de transporte de massa, seja por</a:t>
            </a:r>
            <a:br>
              <a:rPr lang="pt-BR" sz="1600" dirty="0">
                <a:solidFill>
                  <a:schemeClr val="bg1"/>
                </a:solidFill>
              </a:rPr>
            </a:br>
            <a:r>
              <a:rPr lang="pt-BR" sz="1600" dirty="0">
                <a:solidFill>
                  <a:schemeClr val="bg1"/>
                </a:solidFill>
              </a:rPr>
              <a:t>questões de </a:t>
            </a:r>
            <a:r>
              <a:rPr lang="pt-BR" sz="1600" b="1" dirty="0">
                <a:solidFill>
                  <a:schemeClr val="bg1"/>
                </a:solidFill>
              </a:rPr>
              <a:t>segurança, conforto ou comprometimento com os horários</a:t>
            </a:r>
            <a:r>
              <a:rPr lang="pt-BR" sz="1600" b="1" dirty="0" smtClean="0">
                <a:solidFill>
                  <a:schemeClr val="bg1"/>
                </a:solidFill>
              </a:rPr>
              <a:t>.</a:t>
            </a:r>
            <a:r>
              <a:rPr lang="pt-BR" sz="1600" dirty="0">
                <a:solidFill>
                  <a:schemeClr val="bg1"/>
                </a:solidFill>
              </a:rPr>
              <a:t/>
            </a:r>
            <a:br>
              <a:rPr lang="pt-BR" sz="1600" dirty="0">
                <a:solidFill>
                  <a:schemeClr val="bg1"/>
                </a:solidFill>
              </a:rPr>
            </a:br>
            <a:r>
              <a:rPr lang="pt-BR" sz="1600" dirty="0">
                <a:solidFill>
                  <a:schemeClr val="bg1"/>
                </a:solidFill>
              </a:rPr>
              <a:t/>
            </a:r>
            <a:br>
              <a:rPr lang="pt-BR" sz="1600" dirty="0">
                <a:solidFill>
                  <a:schemeClr val="bg1"/>
                </a:solidFill>
              </a:rPr>
            </a:br>
            <a:r>
              <a:rPr lang="pt-BR" sz="1600" dirty="0">
                <a:solidFill>
                  <a:schemeClr val="bg1"/>
                </a:solidFill>
              </a:rPr>
              <a:t>As redes de comunicação em ambientes veiculares vêm sendo investigadas com o uso de tecnologias que vão desde as de telefonia celular (3G/4G) até as de redes locais sem fio (IEEE 802.11). Nessas redes, há dois </a:t>
            </a:r>
            <a:r>
              <a:rPr lang="pt-BR" sz="1600" dirty="0" smtClean="0">
                <a:solidFill>
                  <a:schemeClr val="bg1"/>
                </a:solidFill>
              </a:rPr>
              <a:t>tipos predominantes </a:t>
            </a:r>
            <a:r>
              <a:rPr lang="pt-BR" sz="1600" dirty="0">
                <a:solidFill>
                  <a:schemeClr val="bg1"/>
                </a:solidFill>
              </a:rPr>
              <a:t>de comunicação, a </a:t>
            </a:r>
            <a:r>
              <a:rPr lang="pt-BR" sz="1600" b="1" dirty="0">
                <a:solidFill>
                  <a:schemeClr val="bg1"/>
                </a:solidFill>
              </a:rPr>
              <a:t>V2I (</a:t>
            </a:r>
            <a:r>
              <a:rPr lang="pt-BR" sz="1600" b="1" dirty="0" err="1">
                <a:solidFill>
                  <a:schemeClr val="bg1"/>
                </a:solidFill>
              </a:rPr>
              <a:t>Vehicular-to-Infrastructure</a:t>
            </a:r>
            <a:r>
              <a:rPr lang="pt-BR" sz="1600" b="1" dirty="0">
                <a:solidFill>
                  <a:schemeClr val="bg1"/>
                </a:solidFill>
              </a:rPr>
              <a:t>)</a:t>
            </a:r>
            <a:r>
              <a:rPr lang="pt-BR" sz="1600" dirty="0">
                <a:solidFill>
                  <a:schemeClr val="bg1"/>
                </a:solidFill>
              </a:rPr>
              <a:t> e a </a:t>
            </a:r>
            <a:r>
              <a:rPr lang="pt-BR" sz="1600" b="1" dirty="0">
                <a:solidFill>
                  <a:schemeClr val="bg1"/>
                </a:solidFill>
              </a:rPr>
              <a:t>V2V (</a:t>
            </a:r>
            <a:r>
              <a:rPr lang="pt-BR" sz="1600" b="1" dirty="0" err="1">
                <a:solidFill>
                  <a:schemeClr val="bg1"/>
                </a:solidFill>
              </a:rPr>
              <a:t>Vehicular-to-Vehicular</a:t>
            </a:r>
            <a:r>
              <a:rPr lang="pt-BR" sz="1600" b="1" dirty="0">
                <a:solidFill>
                  <a:schemeClr val="bg1"/>
                </a:solidFill>
              </a:rPr>
              <a:t>).</a:t>
            </a:r>
            <a:r>
              <a:rPr lang="pt-BR" sz="1600" dirty="0">
                <a:solidFill>
                  <a:schemeClr val="bg1"/>
                </a:solidFill>
              </a:rPr>
              <a:t> A primeira envolve nós veiculares e nós de rede estáticos instalados em infraestruturas ao longo das vias, já a segunda envolve somente </a:t>
            </a:r>
            <a:r>
              <a:rPr lang="pt-BR" sz="1600" dirty="0" smtClean="0">
                <a:solidFill>
                  <a:schemeClr val="bg1"/>
                </a:solidFill>
              </a:rPr>
              <a:t>nós móveis </a:t>
            </a:r>
            <a:r>
              <a:rPr lang="pt-BR" sz="1600" dirty="0">
                <a:solidFill>
                  <a:schemeClr val="bg1"/>
                </a:solidFill>
              </a:rPr>
              <a:t>em veículos automotores. A arquitetura V2I pode oferecer maior conectividade de rede e por isso vem sendo utilizada com maior frequência, apesar do maior custo em infraestrutura.</a:t>
            </a:r>
            <a:r>
              <a:rPr lang="pt-BR" sz="1200" dirty="0"/>
              <a:t/>
            </a:r>
            <a:br>
              <a:rPr lang="pt-BR" sz="1200" dirty="0"/>
            </a:br>
            <a:r>
              <a:rPr lang="pt-BR" sz="1200" dirty="0"/>
              <a:t> </a:t>
            </a:r>
            <a:br>
              <a:rPr lang="pt-BR" sz="1200" dirty="0"/>
            </a:br>
            <a:endParaRPr lang="pt-BR" dirty="0"/>
          </a:p>
        </p:txBody>
      </p:sp>
    </p:spTree>
    <p:extLst>
      <p:ext uri="{BB962C8B-B14F-4D97-AF65-F5344CB8AC3E}">
        <p14:creationId xmlns:p14="http://schemas.microsoft.com/office/powerpoint/2010/main" val="3312467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7585" y="1211462"/>
            <a:ext cx="10932400" cy="4641980"/>
          </a:xfrm>
        </p:spPr>
        <p:txBody>
          <a:bodyPr>
            <a:normAutofit/>
          </a:bodyPr>
          <a:lstStyle/>
          <a:p>
            <a:pPr marL="0" indent="0" algn="ctr">
              <a:buNone/>
            </a:pPr>
            <a:r>
              <a:rPr lang="pt-BR" sz="1600" b="1" dirty="0">
                <a:solidFill>
                  <a:schemeClr val="bg1"/>
                </a:solidFill>
              </a:rPr>
              <a:t>Um desafio </a:t>
            </a:r>
            <a:r>
              <a:rPr lang="pt-BR" sz="1600" dirty="0">
                <a:solidFill>
                  <a:schemeClr val="bg1"/>
                </a:solidFill>
              </a:rPr>
              <a:t>em calcular as estimativas esta no fato do </a:t>
            </a:r>
            <a:r>
              <a:rPr lang="pt-BR" sz="1600" b="1" dirty="0">
                <a:solidFill>
                  <a:schemeClr val="bg1"/>
                </a:solidFill>
              </a:rPr>
              <a:t>transito e dos passageiros influenciarem no tempo </a:t>
            </a:r>
            <a:r>
              <a:rPr lang="pt-BR" sz="1600" dirty="0">
                <a:solidFill>
                  <a:schemeClr val="bg1"/>
                </a:solidFill>
              </a:rPr>
              <a:t>que um ônibus leva em sua trajetória (p.ex., quando congestionamentos se formam devido a acidentes). Além disso, situações como mudanças de trajetória podem acontecer de forma a atrapalhar as estimativas feitas pelo sistema. Um requisito, portanto, </a:t>
            </a:r>
            <a:r>
              <a:rPr lang="pt-BR" sz="1600" b="1" dirty="0">
                <a:solidFill>
                  <a:schemeClr val="bg1"/>
                </a:solidFill>
              </a:rPr>
              <a:t>para calcular o tempo de chegada sem erros significativos é o conhecimento das posições dos ônibus de forma mais atual possível.</a:t>
            </a:r>
            <a:br>
              <a:rPr lang="pt-BR" sz="1600" b="1" dirty="0">
                <a:solidFill>
                  <a:schemeClr val="bg1"/>
                </a:solidFill>
              </a:rPr>
            </a:br>
            <a:r>
              <a:rPr lang="pt-BR" sz="1600" dirty="0">
                <a:solidFill>
                  <a:schemeClr val="bg1"/>
                </a:solidFill>
              </a:rPr>
              <a:t> </a:t>
            </a:r>
            <a:br>
              <a:rPr lang="pt-BR" sz="1600" dirty="0">
                <a:solidFill>
                  <a:schemeClr val="bg1"/>
                </a:solidFill>
              </a:rPr>
            </a:br>
            <a:r>
              <a:rPr lang="pt-BR" sz="1600" dirty="0">
                <a:solidFill>
                  <a:schemeClr val="bg1"/>
                </a:solidFill>
              </a:rPr>
              <a:t>Este trabalho propõe um sistema para a estimativa da chegada dos ônibus usando redes </a:t>
            </a:r>
            <a:r>
              <a:rPr lang="pt-BR" sz="1600" b="1" dirty="0">
                <a:solidFill>
                  <a:schemeClr val="bg1"/>
                </a:solidFill>
              </a:rPr>
              <a:t>IEEE 802.11 </a:t>
            </a:r>
            <a:r>
              <a:rPr lang="pt-BR" sz="1600" dirty="0">
                <a:solidFill>
                  <a:schemeClr val="bg1"/>
                </a:solidFill>
              </a:rPr>
              <a:t>chamado </a:t>
            </a:r>
            <a:r>
              <a:rPr lang="pt-BR" sz="1600" dirty="0" err="1">
                <a:solidFill>
                  <a:schemeClr val="bg1"/>
                </a:solidFill>
              </a:rPr>
              <a:t>WiBus</a:t>
            </a:r>
            <a:r>
              <a:rPr lang="pt-BR" sz="1600" dirty="0">
                <a:solidFill>
                  <a:schemeClr val="bg1"/>
                </a:solidFill>
              </a:rPr>
              <a:t>.</a:t>
            </a:r>
            <a:br>
              <a:rPr lang="pt-BR" sz="1600" dirty="0">
                <a:solidFill>
                  <a:schemeClr val="bg1"/>
                </a:solidFill>
              </a:rPr>
            </a:br>
            <a:r>
              <a:rPr lang="pt-BR" sz="1600" dirty="0">
                <a:solidFill>
                  <a:schemeClr val="bg1"/>
                </a:solidFill>
              </a:rPr>
              <a:t> </a:t>
            </a:r>
            <a:br>
              <a:rPr lang="pt-BR" sz="1600" dirty="0">
                <a:solidFill>
                  <a:schemeClr val="bg1"/>
                </a:solidFill>
              </a:rPr>
            </a:br>
            <a:r>
              <a:rPr lang="pt-BR" sz="1600" dirty="0">
                <a:solidFill>
                  <a:schemeClr val="bg1"/>
                </a:solidFill>
              </a:rPr>
              <a:t>Para isso, o </a:t>
            </a:r>
            <a:r>
              <a:rPr lang="pt-BR" sz="1600" dirty="0" err="1">
                <a:solidFill>
                  <a:schemeClr val="bg1"/>
                </a:solidFill>
              </a:rPr>
              <a:t>WiBus</a:t>
            </a:r>
            <a:r>
              <a:rPr lang="pt-BR" sz="1600" dirty="0">
                <a:solidFill>
                  <a:schemeClr val="bg1"/>
                </a:solidFill>
              </a:rPr>
              <a:t> utiliza </a:t>
            </a:r>
            <a:r>
              <a:rPr lang="pt-BR" sz="1600" b="1" dirty="0">
                <a:solidFill>
                  <a:schemeClr val="bg1"/>
                </a:solidFill>
              </a:rPr>
              <a:t>a localização por proximidade em relação a roteadores sem fio IEEE 802.11</a:t>
            </a:r>
            <a:r>
              <a:rPr lang="pt-BR" sz="1600" dirty="0">
                <a:solidFill>
                  <a:schemeClr val="bg1"/>
                </a:solidFill>
              </a:rPr>
              <a:t>, caracterizando um sistema baseado em redes veiculares com arquitetura V2I.</a:t>
            </a:r>
            <a:br>
              <a:rPr lang="pt-BR" sz="1600" dirty="0">
                <a:solidFill>
                  <a:schemeClr val="bg1"/>
                </a:solidFill>
              </a:rPr>
            </a:br>
            <a:r>
              <a:rPr lang="pt-BR" sz="1600" dirty="0">
                <a:solidFill>
                  <a:schemeClr val="bg1"/>
                </a:solidFill>
              </a:rPr>
              <a:t> </a:t>
            </a:r>
            <a:br>
              <a:rPr lang="pt-BR" sz="1600" dirty="0">
                <a:solidFill>
                  <a:schemeClr val="bg1"/>
                </a:solidFill>
              </a:rPr>
            </a:br>
            <a:r>
              <a:rPr lang="pt-BR" sz="1600" dirty="0">
                <a:solidFill>
                  <a:schemeClr val="bg1"/>
                </a:solidFill>
              </a:rPr>
              <a:t>Como neste trabalho os dados de localização são esparsos devido ao </a:t>
            </a:r>
            <a:r>
              <a:rPr lang="pt-BR" sz="1600" dirty="0" smtClean="0">
                <a:solidFill>
                  <a:schemeClr val="bg1"/>
                </a:solidFill>
              </a:rPr>
              <a:t>método </a:t>
            </a:r>
            <a:r>
              <a:rPr lang="pt-BR" sz="1600" dirty="0">
                <a:solidFill>
                  <a:schemeClr val="bg1"/>
                </a:solidFill>
              </a:rPr>
              <a:t>de localização e como </a:t>
            </a:r>
            <a:r>
              <a:rPr lang="pt-BR" sz="1600" b="1" dirty="0">
                <a:solidFill>
                  <a:schemeClr val="bg1"/>
                </a:solidFill>
              </a:rPr>
              <a:t>não há uma base de dados </a:t>
            </a:r>
            <a:r>
              <a:rPr lang="pt-BR" sz="1600" dirty="0" smtClean="0">
                <a:solidFill>
                  <a:schemeClr val="bg1"/>
                </a:solidFill>
              </a:rPr>
              <a:t>com informações </a:t>
            </a:r>
            <a:r>
              <a:rPr lang="pt-BR" sz="1600" dirty="0">
                <a:solidFill>
                  <a:schemeClr val="bg1"/>
                </a:solidFill>
              </a:rPr>
              <a:t>de localização antigas, a </a:t>
            </a:r>
            <a:r>
              <a:rPr lang="pt-BR" sz="1600" dirty="0" smtClean="0">
                <a:solidFill>
                  <a:schemeClr val="bg1"/>
                </a:solidFill>
              </a:rPr>
              <a:t>técnica </a:t>
            </a:r>
            <a:r>
              <a:rPr lang="pt-BR" sz="1600" dirty="0">
                <a:solidFill>
                  <a:schemeClr val="bg1"/>
                </a:solidFill>
              </a:rPr>
              <a:t>usada para previsão de tempo de chegada é a de </a:t>
            </a:r>
            <a:r>
              <a:rPr lang="pt-BR" sz="1600" b="1" dirty="0">
                <a:solidFill>
                  <a:schemeClr val="bg1"/>
                </a:solidFill>
              </a:rPr>
              <a:t>tempo real.</a:t>
            </a:r>
            <a:r>
              <a:rPr lang="pt-BR" dirty="0"/>
              <a:t/>
            </a:r>
            <a:br>
              <a:rPr lang="pt-BR" dirty="0"/>
            </a:br>
            <a:endParaRPr lang="pt-BR" dirty="0"/>
          </a:p>
        </p:txBody>
      </p:sp>
    </p:spTree>
    <p:extLst>
      <p:ext uri="{BB962C8B-B14F-4D97-AF65-F5344CB8AC3E}">
        <p14:creationId xmlns:p14="http://schemas.microsoft.com/office/powerpoint/2010/main" val="773052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685800"/>
            <a:ext cx="11119012" cy="5416420"/>
          </a:xfrm>
        </p:spPr>
        <p:txBody>
          <a:bodyPr>
            <a:normAutofit/>
          </a:bodyPr>
          <a:lstStyle/>
          <a:p>
            <a:pPr marL="0" indent="0">
              <a:buNone/>
            </a:pPr>
            <a:endParaRPr lang="pt-BR" sz="1600" b="1" dirty="0"/>
          </a:p>
          <a:p>
            <a:endParaRPr lang="pt-BR" sz="1600" b="1" dirty="0" smtClean="0"/>
          </a:p>
          <a:p>
            <a:endParaRPr lang="pt-BR" sz="1600" b="1" dirty="0" smtClean="0"/>
          </a:p>
          <a:p>
            <a:endParaRPr lang="pt-BR" sz="1600" b="1" dirty="0"/>
          </a:p>
          <a:p>
            <a:endParaRPr lang="pt-BR" sz="1600" b="1" dirty="0" smtClean="0"/>
          </a:p>
          <a:p>
            <a:endParaRPr lang="pt-BR" sz="1600" b="1" dirty="0"/>
          </a:p>
          <a:p>
            <a:pPr marL="0" indent="0">
              <a:buNone/>
            </a:pPr>
            <a:endParaRPr lang="pt-BR" sz="1600" b="1" dirty="0"/>
          </a:p>
          <a:p>
            <a:pPr marL="0" indent="0">
              <a:buNone/>
            </a:pPr>
            <a:r>
              <a:rPr lang="pt-BR" sz="1600" dirty="0"/>
              <a:t> </a:t>
            </a:r>
            <a:endParaRPr lang="pt-BR" dirty="0"/>
          </a:p>
        </p:txBody>
      </p:sp>
      <p:pic>
        <p:nvPicPr>
          <p:cNvPr id="7"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5946" y="1909016"/>
            <a:ext cx="10051056" cy="3274508"/>
          </a:xfrm>
          <a:prstGeom prst="rect">
            <a:avLst/>
          </a:prstGeom>
        </p:spPr>
      </p:pic>
      <p:sp>
        <p:nvSpPr>
          <p:cNvPr id="6" name="Retângulo 5"/>
          <p:cNvSpPr/>
          <p:nvPr/>
        </p:nvSpPr>
        <p:spPr>
          <a:xfrm>
            <a:off x="4648942" y="685800"/>
            <a:ext cx="2555058" cy="390363"/>
          </a:xfrm>
          <a:prstGeom prst="rect">
            <a:avLst/>
          </a:prstGeom>
        </p:spPr>
        <p:txBody>
          <a:bodyPr wrap="none">
            <a:spAutoFit/>
          </a:bodyPr>
          <a:lstStyle/>
          <a:p>
            <a:pPr algn="ctr">
              <a:lnSpc>
                <a:spcPct val="115000"/>
              </a:lnSpc>
              <a:spcAft>
                <a:spcPts val="0"/>
              </a:spcAft>
            </a:pPr>
            <a:r>
              <a:rPr lang="pt-BR" b="1" dirty="0" smtClean="0">
                <a:solidFill>
                  <a:schemeClr val="bg1"/>
                </a:solidFill>
                <a:effectLst/>
                <a:latin typeface="NimbusRomNo9L-Medi"/>
                <a:ea typeface="Calibri" panose="020F0502020204030204" pitchFamily="34" charset="0"/>
                <a:cs typeface="NimbusRomNo9L-Medi"/>
              </a:rPr>
              <a:t>Arquitetura do </a:t>
            </a:r>
            <a:r>
              <a:rPr lang="pt-BR" b="1" dirty="0" err="1" smtClean="0">
                <a:solidFill>
                  <a:schemeClr val="bg1"/>
                </a:solidFill>
                <a:effectLst/>
                <a:latin typeface="NimbusRomNo9L-Medi"/>
                <a:ea typeface="Calibri" panose="020F0502020204030204" pitchFamily="34" charset="0"/>
                <a:cs typeface="NimbusRomNo9L-Medi"/>
              </a:rPr>
              <a:t>WiBus</a:t>
            </a:r>
            <a:endParaRPr lang="pt-B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tângulo 1"/>
          <p:cNvSpPr/>
          <p:nvPr/>
        </p:nvSpPr>
        <p:spPr>
          <a:xfrm>
            <a:off x="7188873" y="4561635"/>
            <a:ext cx="193825"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FF0000"/>
              </a:solidFill>
            </a:endParaRPr>
          </a:p>
        </p:txBody>
      </p:sp>
      <p:sp>
        <p:nvSpPr>
          <p:cNvPr id="10" name="Retângulo 9"/>
          <p:cNvSpPr/>
          <p:nvPr/>
        </p:nvSpPr>
        <p:spPr>
          <a:xfrm>
            <a:off x="7091960" y="4816135"/>
            <a:ext cx="193825"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FF0000"/>
              </a:solidFill>
            </a:endParaRPr>
          </a:p>
        </p:txBody>
      </p:sp>
    </p:spTree>
    <p:extLst>
      <p:ext uri="{BB962C8B-B14F-4D97-AF65-F5344CB8AC3E}">
        <p14:creationId xmlns:p14="http://schemas.microsoft.com/office/powerpoint/2010/main" val="4043167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685800"/>
            <a:ext cx="10531184" cy="5444412"/>
          </a:xfrm>
        </p:spPr>
        <p:txBody>
          <a:bodyPr>
            <a:normAutofit/>
          </a:bodyPr>
          <a:lstStyle/>
          <a:p>
            <a:r>
              <a:rPr lang="pt-BR" sz="1600" b="1" dirty="0">
                <a:solidFill>
                  <a:schemeClr val="bg1"/>
                </a:solidFill>
              </a:rPr>
              <a:t>Serviços do </a:t>
            </a:r>
            <a:r>
              <a:rPr lang="pt-BR" sz="1600" b="1" dirty="0" err="1">
                <a:solidFill>
                  <a:schemeClr val="bg1"/>
                </a:solidFill>
              </a:rPr>
              <a:t>WiBus</a:t>
            </a:r>
            <a:r>
              <a:rPr lang="pt-BR" sz="1600" b="1" dirty="0" smtClean="0">
                <a:solidFill>
                  <a:schemeClr val="bg1"/>
                </a:solidFill>
              </a:rPr>
              <a:t>:</a:t>
            </a:r>
          </a:p>
          <a:p>
            <a:pPr marL="0" indent="0">
              <a:buNone/>
            </a:pPr>
            <a:endParaRPr lang="pt-BR" sz="1600" dirty="0">
              <a:solidFill>
                <a:schemeClr val="bg1"/>
              </a:solidFill>
            </a:endParaRPr>
          </a:p>
          <a:p>
            <a:r>
              <a:rPr lang="pt-BR" sz="1600" dirty="0">
                <a:solidFill>
                  <a:schemeClr val="bg1"/>
                </a:solidFill>
              </a:rPr>
              <a:t>O sistema desenvolvido oferece dois serviços complementares</a:t>
            </a:r>
            <a:r>
              <a:rPr lang="pt-BR" sz="1600" b="1" dirty="0">
                <a:solidFill>
                  <a:schemeClr val="bg1"/>
                </a:solidFill>
              </a:rPr>
              <a:t>: Localização de veículos</a:t>
            </a:r>
            <a:r>
              <a:rPr lang="pt-BR" sz="1600" dirty="0">
                <a:solidFill>
                  <a:schemeClr val="bg1"/>
                </a:solidFill>
              </a:rPr>
              <a:t> e </a:t>
            </a:r>
            <a:r>
              <a:rPr lang="pt-BR" sz="1600" b="1" dirty="0">
                <a:solidFill>
                  <a:schemeClr val="bg1"/>
                </a:solidFill>
              </a:rPr>
              <a:t>a estimativa do tempo de chegada</a:t>
            </a:r>
            <a:r>
              <a:rPr lang="pt-BR" sz="1600" dirty="0">
                <a:solidFill>
                  <a:schemeClr val="bg1"/>
                </a:solidFill>
              </a:rPr>
              <a:t> de um ônibus aos seus pontos de parada. </a:t>
            </a:r>
          </a:p>
          <a:p>
            <a:r>
              <a:rPr lang="pt-BR" sz="1600" dirty="0">
                <a:solidFill>
                  <a:schemeClr val="bg1"/>
                </a:solidFill>
              </a:rPr>
              <a:t>Os dois serviços se baseiam na técnica de </a:t>
            </a:r>
            <a:r>
              <a:rPr lang="pt-BR" sz="1600" b="1" dirty="0">
                <a:solidFill>
                  <a:schemeClr val="bg1"/>
                </a:solidFill>
              </a:rPr>
              <a:t>localização por proximidade em relação a pontos de acesso</a:t>
            </a:r>
            <a:r>
              <a:rPr lang="pt-BR" sz="1600" dirty="0">
                <a:solidFill>
                  <a:schemeClr val="bg1"/>
                </a:solidFill>
              </a:rPr>
              <a:t> posicionados nos pontos de parada. </a:t>
            </a:r>
          </a:p>
          <a:p>
            <a:r>
              <a:rPr lang="pt-BR" sz="1600" dirty="0">
                <a:solidFill>
                  <a:schemeClr val="bg1"/>
                </a:solidFill>
              </a:rPr>
              <a:t>Em seguida, ocorre uma </a:t>
            </a:r>
            <a:r>
              <a:rPr lang="pt-BR" sz="1600" b="1" dirty="0">
                <a:solidFill>
                  <a:schemeClr val="bg1"/>
                </a:solidFill>
              </a:rPr>
              <a:t>troca de mensagens</a:t>
            </a:r>
            <a:r>
              <a:rPr lang="pt-BR" sz="1600" dirty="0">
                <a:solidFill>
                  <a:schemeClr val="bg1"/>
                </a:solidFill>
              </a:rPr>
              <a:t>, onde o ônibus se identifica à UA e vice-versa. Após conectar-se à UA, o ônibus envia uma mensagem à Central informando a qual UA ele está conectado.</a:t>
            </a:r>
          </a:p>
          <a:p>
            <a:r>
              <a:rPr lang="pt-BR" sz="1600" dirty="0">
                <a:solidFill>
                  <a:schemeClr val="bg1"/>
                </a:solidFill>
              </a:rPr>
              <a:t>Mesmo de posse da localização dos ônibus, ainda é necessário ter </a:t>
            </a:r>
            <a:r>
              <a:rPr lang="pt-BR" sz="1600" b="1" dirty="0">
                <a:solidFill>
                  <a:schemeClr val="bg1"/>
                </a:solidFill>
              </a:rPr>
              <a:t>um mapa com as trajetórias das linhas de ônibus</a:t>
            </a:r>
            <a:r>
              <a:rPr lang="pt-BR" sz="1600" dirty="0">
                <a:solidFill>
                  <a:schemeClr val="bg1"/>
                </a:solidFill>
              </a:rPr>
              <a:t> para oferecer o serviço de </a:t>
            </a:r>
            <a:r>
              <a:rPr lang="pt-BR" sz="1600" b="1" dirty="0">
                <a:solidFill>
                  <a:schemeClr val="bg1"/>
                </a:solidFill>
              </a:rPr>
              <a:t>estimativa</a:t>
            </a:r>
            <a:r>
              <a:rPr lang="pt-BR" sz="1600" dirty="0">
                <a:solidFill>
                  <a:schemeClr val="bg1"/>
                </a:solidFill>
              </a:rPr>
              <a:t> de horário de chegada.</a:t>
            </a:r>
          </a:p>
          <a:p>
            <a:r>
              <a:rPr lang="pt-BR" sz="1600" dirty="0">
                <a:solidFill>
                  <a:schemeClr val="bg1"/>
                </a:solidFill>
              </a:rPr>
              <a:t>Esse mapa deve ser usado em conjunto com o histórico de períodos recentes que os ônibus levam entre dois pontos consecutivos da linha. A abordagem inicial para ter o mapa das linhas de ônibus e </a:t>
            </a:r>
            <a:r>
              <a:rPr lang="pt-BR" sz="1600" b="1" dirty="0">
                <a:solidFill>
                  <a:schemeClr val="bg1"/>
                </a:solidFill>
              </a:rPr>
              <a:t>supor que as trajetórias não se alteram</a:t>
            </a:r>
            <a:r>
              <a:rPr lang="pt-BR" sz="1600" dirty="0">
                <a:solidFill>
                  <a:schemeClr val="bg1"/>
                </a:solidFill>
              </a:rPr>
              <a:t>. Porém, essa suposição é falha já que mudanças temporárias podem ocorrer.</a:t>
            </a:r>
          </a:p>
        </p:txBody>
      </p:sp>
    </p:spTree>
    <p:extLst>
      <p:ext uri="{BB962C8B-B14F-4D97-AF65-F5344CB8AC3E}">
        <p14:creationId xmlns:p14="http://schemas.microsoft.com/office/powerpoint/2010/main" val="3067487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1" y="685800"/>
            <a:ext cx="10755119" cy="5537718"/>
          </a:xfrm>
        </p:spPr>
        <p:txBody>
          <a:bodyPr>
            <a:normAutofit fontScale="85000" lnSpcReduction="20000"/>
          </a:bodyPr>
          <a:lstStyle/>
          <a:p>
            <a:pPr marL="0" indent="0" algn="ctr">
              <a:buNone/>
            </a:pPr>
            <a:r>
              <a:rPr lang="pt-BR" sz="2600" b="1" dirty="0">
                <a:solidFill>
                  <a:schemeClr val="bg1"/>
                </a:solidFill>
              </a:rPr>
              <a:t>Implementação</a:t>
            </a:r>
            <a:endParaRPr lang="pt-BR" sz="2600" dirty="0">
              <a:solidFill>
                <a:schemeClr val="bg1"/>
              </a:solidFill>
            </a:endParaRPr>
          </a:p>
          <a:p>
            <a:r>
              <a:rPr lang="pt-BR" dirty="0" smtClean="0">
                <a:solidFill>
                  <a:schemeClr val="bg1"/>
                </a:solidFill>
              </a:rPr>
              <a:t>O </a:t>
            </a:r>
            <a:r>
              <a:rPr lang="pt-BR" dirty="0" err="1" smtClean="0">
                <a:solidFill>
                  <a:schemeClr val="bg1"/>
                </a:solidFill>
              </a:rPr>
              <a:t>WiBus</a:t>
            </a:r>
            <a:r>
              <a:rPr lang="pt-BR" dirty="0" smtClean="0">
                <a:solidFill>
                  <a:schemeClr val="bg1"/>
                </a:solidFill>
              </a:rPr>
              <a:t> </a:t>
            </a:r>
            <a:r>
              <a:rPr lang="pt-BR" dirty="0">
                <a:solidFill>
                  <a:schemeClr val="bg1"/>
                </a:solidFill>
              </a:rPr>
              <a:t>é implementado como um conjunto de seis programas, listados a seguir:</a:t>
            </a:r>
          </a:p>
          <a:p>
            <a:r>
              <a:rPr lang="pt-BR" dirty="0">
                <a:solidFill>
                  <a:schemeClr val="bg1"/>
                </a:solidFill>
              </a:rPr>
              <a:t>_ </a:t>
            </a:r>
            <a:r>
              <a:rPr lang="pt-BR" b="1" u="sng" dirty="0" err="1" smtClean="0">
                <a:solidFill>
                  <a:schemeClr val="bg1"/>
                </a:solidFill>
              </a:rPr>
              <a:t>WiBusUAServer</a:t>
            </a:r>
            <a:r>
              <a:rPr lang="pt-BR" b="1" u="sng" dirty="0" smtClean="0">
                <a:solidFill>
                  <a:schemeClr val="bg1"/>
                </a:solidFill>
              </a:rPr>
              <a:t> </a:t>
            </a:r>
            <a:r>
              <a:rPr lang="pt-BR" dirty="0" smtClean="0">
                <a:solidFill>
                  <a:schemeClr val="bg1"/>
                </a:solidFill>
              </a:rPr>
              <a:t>– Programa </a:t>
            </a:r>
            <a:r>
              <a:rPr lang="pt-BR" b="1" dirty="0">
                <a:solidFill>
                  <a:schemeClr val="bg1"/>
                </a:solidFill>
              </a:rPr>
              <a:t>executado ininterruptamente na UA </a:t>
            </a:r>
            <a:r>
              <a:rPr lang="pt-BR" dirty="0">
                <a:solidFill>
                  <a:schemeClr val="bg1"/>
                </a:solidFill>
              </a:rPr>
              <a:t>que a cada conexão de um ônibus envia uma mensagem com a identificação da própria </a:t>
            </a:r>
            <a:r>
              <a:rPr lang="pt-BR" dirty="0" smtClean="0">
                <a:solidFill>
                  <a:schemeClr val="bg1"/>
                </a:solidFill>
              </a:rPr>
              <a:t>UA ao </a:t>
            </a:r>
            <a:r>
              <a:rPr lang="pt-BR" dirty="0">
                <a:solidFill>
                  <a:schemeClr val="bg1"/>
                </a:solidFill>
              </a:rPr>
              <a:t>ônibus conectado, recebendo, em seguida, uma mensagem com a identificação do ônibus utilizada apenas para manter um histórico de contatos na UA.</a:t>
            </a:r>
          </a:p>
          <a:p>
            <a:r>
              <a:rPr lang="pt-BR" dirty="0">
                <a:solidFill>
                  <a:schemeClr val="bg1"/>
                </a:solidFill>
              </a:rPr>
              <a:t>_ </a:t>
            </a:r>
            <a:r>
              <a:rPr lang="pt-BR" b="1" u="sng" dirty="0" err="1" smtClean="0">
                <a:solidFill>
                  <a:schemeClr val="bg1"/>
                </a:solidFill>
              </a:rPr>
              <a:t>WiBusClientUA</a:t>
            </a:r>
            <a:r>
              <a:rPr lang="pt-BR" b="1" u="sng" dirty="0" smtClean="0">
                <a:solidFill>
                  <a:schemeClr val="bg1"/>
                </a:solidFill>
              </a:rPr>
              <a:t> </a:t>
            </a:r>
            <a:r>
              <a:rPr lang="pt-BR" dirty="0" smtClean="0">
                <a:solidFill>
                  <a:schemeClr val="bg1"/>
                </a:solidFill>
              </a:rPr>
              <a:t>– </a:t>
            </a:r>
            <a:r>
              <a:rPr lang="pt-BR" b="1" dirty="0" smtClean="0">
                <a:solidFill>
                  <a:schemeClr val="bg1"/>
                </a:solidFill>
              </a:rPr>
              <a:t>Programa </a:t>
            </a:r>
            <a:r>
              <a:rPr lang="pt-BR" b="1" dirty="0">
                <a:solidFill>
                  <a:schemeClr val="bg1"/>
                </a:solidFill>
              </a:rPr>
              <a:t>executado </a:t>
            </a:r>
            <a:r>
              <a:rPr lang="pt-BR" b="1" dirty="0" smtClean="0">
                <a:solidFill>
                  <a:schemeClr val="bg1"/>
                </a:solidFill>
              </a:rPr>
              <a:t>no </a:t>
            </a:r>
            <a:r>
              <a:rPr lang="pt-BR" b="1" dirty="0">
                <a:solidFill>
                  <a:schemeClr val="bg1"/>
                </a:solidFill>
              </a:rPr>
              <a:t>ônibus </a:t>
            </a:r>
            <a:r>
              <a:rPr lang="pt-BR" dirty="0">
                <a:solidFill>
                  <a:schemeClr val="bg1"/>
                </a:solidFill>
              </a:rPr>
              <a:t>para a recepção das </a:t>
            </a:r>
            <a:r>
              <a:rPr lang="pt-BR" dirty="0" smtClean="0">
                <a:solidFill>
                  <a:schemeClr val="bg1"/>
                </a:solidFill>
              </a:rPr>
              <a:t>mensagens enviadas </a:t>
            </a:r>
            <a:r>
              <a:rPr lang="pt-BR" dirty="0">
                <a:solidFill>
                  <a:schemeClr val="bg1"/>
                </a:solidFill>
              </a:rPr>
              <a:t>pelas </a:t>
            </a:r>
            <a:r>
              <a:rPr lang="pt-BR" dirty="0" err="1" smtClean="0">
                <a:solidFill>
                  <a:schemeClr val="bg1"/>
                </a:solidFill>
              </a:rPr>
              <a:t>UAs</a:t>
            </a:r>
            <a:r>
              <a:rPr lang="pt-BR" dirty="0" smtClean="0">
                <a:solidFill>
                  <a:schemeClr val="bg1"/>
                </a:solidFill>
              </a:rPr>
              <a:t> com </a:t>
            </a:r>
            <a:r>
              <a:rPr lang="pt-BR" dirty="0">
                <a:solidFill>
                  <a:schemeClr val="bg1"/>
                </a:solidFill>
              </a:rPr>
              <a:t>a identificação delas e para envio de mensagens com a identificação do ônibus  às </a:t>
            </a:r>
            <a:r>
              <a:rPr lang="pt-BR" dirty="0" err="1">
                <a:solidFill>
                  <a:schemeClr val="bg1"/>
                </a:solidFill>
              </a:rPr>
              <a:t>UAs</a:t>
            </a:r>
            <a:r>
              <a:rPr lang="pt-BR" dirty="0">
                <a:solidFill>
                  <a:schemeClr val="bg1"/>
                </a:solidFill>
              </a:rPr>
              <a:t>. O </a:t>
            </a:r>
            <a:r>
              <a:rPr lang="pt-BR" dirty="0" err="1" smtClean="0">
                <a:solidFill>
                  <a:schemeClr val="bg1"/>
                </a:solidFill>
              </a:rPr>
              <a:t>WiBusClientUA</a:t>
            </a:r>
            <a:r>
              <a:rPr lang="pt-BR" dirty="0" smtClean="0">
                <a:solidFill>
                  <a:schemeClr val="bg1"/>
                </a:solidFill>
              </a:rPr>
              <a:t> é </a:t>
            </a:r>
            <a:r>
              <a:rPr lang="pt-BR" dirty="0">
                <a:solidFill>
                  <a:schemeClr val="bg1"/>
                </a:solidFill>
              </a:rPr>
              <a:t>executado </a:t>
            </a:r>
            <a:r>
              <a:rPr lang="pt-BR" b="1" dirty="0">
                <a:solidFill>
                  <a:schemeClr val="bg1"/>
                </a:solidFill>
              </a:rPr>
              <a:t>toda vez que </a:t>
            </a:r>
            <a:r>
              <a:rPr lang="pt-BR" b="1" dirty="0" smtClean="0">
                <a:solidFill>
                  <a:schemeClr val="bg1"/>
                </a:solidFill>
              </a:rPr>
              <a:t>o ônibus </a:t>
            </a:r>
            <a:r>
              <a:rPr lang="pt-BR" b="1" dirty="0">
                <a:solidFill>
                  <a:schemeClr val="bg1"/>
                </a:solidFill>
              </a:rPr>
              <a:t>se conecta a uma UA</a:t>
            </a:r>
            <a:r>
              <a:rPr lang="pt-BR" dirty="0">
                <a:solidFill>
                  <a:schemeClr val="bg1"/>
                </a:solidFill>
              </a:rPr>
              <a:t>.</a:t>
            </a:r>
          </a:p>
          <a:p>
            <a:r>
              <a:rPr lang="pt-BR" b="1" dirty="0">
                <a:solidFill>
                  <a:schemeClr val="bg1"/>
                </a:solidFill>
              </a:rPr>
              <a:t>_ </a:t>
            </a:r>
            <a:r>
              <a:rPr lang="pt-BR" b="1" u="sng" dirty="0" err="1" smtClean="0">
                <a:solidFill>
                  <a:schemeClr val="bg1"/>
                </a:solidFill>
              </a:rPr>
              <a:t>WiBusClientCentral</a:t>
            </a:r>
            <a:r>
              <a:rPr lang="pt-BR" b="1" u="sng" dirty="0" smtClean="0">
                <a:solidFill>
                  <a:schemeClr val="bg1"/>
                </a:solidFill>
              </a:rPr>
              <a:t> </a:t>
            </a:r>
            <a:r>
              <a:rPr lang="pt-BR" dirty="0" smtClean="0">
                <a:solidFill>
                  <a:schemeClr val="bg1"/>
                </a:solidFill>
              </a:rPr>
              <a:t>– Programa </a:t>
            </a:r>
            <a:r>
              <a:rPr lang="pt-BR" dirty="0">
                <a:solidFill>
                  <a:schemeClr val="bg1"/>
                </a:solidFill>
              </a:rPr>
              <a:t>executado no ônibus para recepção </a:t>
            </a:r>
            <a:r>
              <a:rPr lang="pt-BR" dirty="0" smtClean="0">
                <a:solidFill>
                  <a:schemeClr val="bg1"/>
                </a:solidFill>
              </a:rPr>
              <a:t>de mensagens </a:t>
            </a:r>
            <a:r>
              <a:rPr lang="pt-BR" dirty="0">
                <a:solidFill>
                  <a:schemeClr val="bg1"/>
                </a:solidFill>
              </a:rPr>
              <a:t>enviadas pela Central e para envio de mensagens para a Central contendo informações de localização na rede. Esse programa é executado após o </a:t>
            </a:r>
            <a:r>
              <a:rPr lang="pt-BR" dirty="0" smtClean="0">
                <a:solidFill>
                  <a:schemeClr val="bg1"/>
                </a:solidFill>
              </a:rPr>
              <a:t>fim do </a:t>
            </a:r>
            <a:r>
              <a:rPr lang="pt-BR" dirty="0">
                <a:solidFill>
                  <a:schemeClr val="bg1"/>
                </a:solidFill>
              </a:rPr>
              <a:t>programa </a:t>
            </a:r>
            <a:r>
              <a:rPr lang="pt-BR" dirty="0" err="1">
                <a:solidFill>
                  <a:schemeClr val="bg1"/>
                </a:solidFill>
              </a:rPr>
              <a:t>WiBusClientUA</a:t>
            </a:r>
            <a:r>
              <a:rPr lang="pt-BR" dirty="0">
                <a:solidFill>
                  <a:schemeClr val="bg1"/>
                </a:solidFill>
              </a:rPr>
              <a:t>.</a:t>
            </a:r>
          </a:p>
          <a:p>
            <a:r>
              <a:rPr lang="pt-BR" b="1" dirty="0">
                <a:solidFill>
                  <a:schemeClr val="bg1"/>
                </a:solidFill>
              </a:rPr>
              <a:t>_ </a:t>
            </a:r>
            <a:r>
              <a:rPr lang="pt-BR" b="1" u="sng" dirty="0" err="1" smtClean="0">
                <a:solidFill>
                  <a:schemeClr val="bg1"/>
                </a:solidFill>
              </a:rPr>
              <a:t>WiBusCentralServer</a:t>
            </a:r>
            <a:r>
              <a:rPr lang="pt-BR" b="1" u="sng" dirty="0" smtClean="0">
                <a:solidFill>
                  <a:schemeClr val="bg1"/>
                </a:solidFill>
              </a:rPr>
              <a:t> </a:t>
            </a:r>
            <a:r>
              <a:rPr lang="pt-BR" dirty="0" smtClean="0">
                <a:solidFill>
                  <a:schemeClr val="bg1"/>
                </a:solidFill>
              </a:rPr>
              <a:t>– Programa </a:t>
            </a:r>
            <a:r>
              <a:rPr lang="pt-BR" dirty="0">
                <a:solidFill>
                  <a:schemeClr val="bg1"/>
                </a:solidFill>
              </a:rPr>
              <a:t>executado ininterruptamente na </a:t>
            </a:r>
            <a:r>
              <a:rPr lang="pt-BR" dirty="0" smtClean="0">
                <a:solidFill>
                  <a:schemeClr val="bg1"/>
                </a:solidFill>
              </a:rPr>
              <a:t>Central para </a:t>
            </a:r>
            <a:r>
              <a:rPr lang="pt-BR" dirty="0">
                <a:solidFill>
                  <a:schemeClr val="bg1"/>
                </a:solidFill>
              </a:rPr>
              <a:t>envio de mensagens ao ônibus e recepção de mensagens enviadas pelo ônibus</a:t>
            </a:r>
            <a:r>
              <a:rPr lang="pt-BR" dirty="0" smtClean="0">
                <a:solidFill>
                  <a:schemeClr val="bg1"/>
                </a:solidFill>
              </a:rPr>
              <a:t>. A </a:t>
            </a:r>
            <a:r>
              <a:rPr lang="pt-BR" dirty="0">
                <a:solidFill>
                  <a:schemeClr val="bg1"/>
                </a:solidFill>
              </a:rPr>
              <a:t>partir das mensagens recebidas, cria-se o mapa das linhas de ônibus, </a:t>
            </a:r>
            <a:r>
              <a:rPr lang="pt-BR" dirty="0" smtClean="0">
                <a:solidFill>
                  <a:schemeClr val="bg1"/>
                </a:solidFill>
              </a:rPr>
              <a:t>localizam-se os </a:t>
            </a:r>
            <a:r>
              <a:rPr lang="pt-BR" dirty="0">
                <a:solidFill>
                  <a:schemeClr val="bg1"/>
                </a:solidFill>
              </a:rPr>
              <a:t>ônibus e calculam-se as estimativas de tempo de chegada dos ônibus. Além disso, este programa recebe e responde os pedidos de estimativa dos Clientes.</a:t>
            </a:r>
          </a:p>
          <a:p>
            <a:r>
              <a:rPr lang="pt-BR" b="1" dirty="0">
                <a:solidFill>
                  <a:schemeClr val="bg1"/>
                </a:solidFill>
              </a:rPr>
              <a:t>_ </a:t>
            </a:r>
            <a:r>
              <a:rPr lang="pt-BR" b="1" u="sng" dirty="0" err="1" smtClean="0">
                <a:solidFill>
                  <a:schemeClr val="bg1"/>
                </a:solidFill>
              </a:rPr>
              <a:t>BuZoom</a:t>
            </a:r>
            <a:r>
              <a:rPr lang="pt-BR" b="1" u="sng" dirty="0" smtClean="0">
                <a:solidFill>
                  <a:schemeClr val="bg1"/>
                </a:solidFill>
              </a:rPr>
              <a:t> </a:t>
            </a:r>
            <a:r>
              <a:rPr lang="pt-BR" dirty="0" smtClean="0">
                <a:solidFill>
                  <a:schemeClr val="bg1"/>
                </a:solidFill>
              </a:rPr>
              <a:t>– </a:t>
            </a:r>
            <a:r>
              <a:rPr lang="pt-BR" b="1" dirty="0">
                <a:solidFill>
                  <a:schemeClr val="bg1"/>
                </a:solidFill>
              </a:rPr>
              <a:t>Programa da interface </a:t>
            </a:r>
            <a:r>
              <a:rPr lang="pt-BR" dirty="0">
                <a:solidFill>
                  <a:schemeClr val="bg1"/>
                </a:solidFill>
              </a:rPr>
              <a:t>executada nos smartphones </a:t>
            </a:r>
            <a:r>
              <a:rPr lang="pt-BR" dirty="0" err="1">
                <a:solidFill>
                  <a:schemeClr val="bg1"/>
                </a:solidFill>
              </a:rPr>
              <a:t>Android</a:t>
            </a:r>
            <a:r>
              <a:rPr lang="pt-BR" dirty="0">
                <a:solidFill>
                  <a:schemeClr val="bg1"/>
                </a:solidFill>
              </a:rPr>
              <a:t> dos Clientes</a:t>
            </a:r>
            <a:r>
              <a:rPr lang="pt-BR" dirty="0" smtClean="0">
                <a:solidFill>
                  <a:schemeClr val="bg1"/>
                </a:solidFill>
              </a:rPr>
              <a:t>. Esse </a:t>
            </a:r>
            <a:r>
              <a:rPr lang="pt-BR" dirty="0">
                <a:solidFill>
                  <a:schemeClr val="bg1"/>
                </a:solidFill>
              </a:rPr>
              <a:t>programa solicita estimativas de tempo de chegadas dos ônibus à Central.</a:t>
            </a:r>
          </a:p>
          <a:p>
            <a:r>
              <a:rPr lang="pt-BR" b="1" dirty="0">
                <a:solidFill>
                  <a:schemeClr val="bg1"/>
                </a:solidFill>
              </a:rPr>
              <a:t>_ </a:t>
            </a:r>
            <a:r>
              <a:rPr lang="pt-BR" b="1" u="sng" dirty="0" err="1">
                <a:solidFill>
                  <a:schemeClr val="bg1"/>
                </a:solidFill>
              </a:rPr>
              <a:t>BuZoom</a:t>
            </a:r>
            <a:r>
              <a:rPr lang="pt-BR" b="1" u="sng" dirty="0">
                <a:solidFill>
                  <a:schemeClr val="bg1"/>
                </a:solidFill>
              </a:rPr>
              <a:t> </a:t>
            </a:r>
            <a:r>
              <a:rPr lang="pt-BR" b="1" u="sng" dirty="0" smtClean="0">
                <a:solidFill>
                  <a:schemeClr val="bg1"/>
                </a:solidFill>
              </a:rPr>
              <a:t>Web</a:t>
            </a:r>
            <a:r>
              <a:rPr lang="pt-BR" b="1" dirty="0" smtClean="0">
                <a:solidFill>
                  <a:schemeClr val="bg1"/>
                </a:solidFill>
              </a:rPr>
              <a:t> </a:t>
            </a:r>
            <a:r>
              <a:rPr lang="pt-BR" dirty="0" smtClean="0">
                <a:solidFill>
                  <a:schemeClr val="bg1"/>
                </a:solidFill>
              </a:rPr>
              <a:t>– Programa </a:t>
            </a:r>
            <a:r>
              <a:rPr lang="pt-BR" dirty="0">
                <a:solidFill>
                  <a:schemeClr val="bg1"/>
                </a:solidFill>
              </a:rPr>
              <a:t>da </a:t>
            </a:r>
            <a:r>
              <a:rPr lang="pt-BR" b="1" dirty="0">
                <a:solidFill>
                  <a:schemeClr val="bg1"/>
                </a:solidFill>
              </a:rPr>
              <a:t>interface web </a:t>
            </a:r>
            <a:r>
              <a:rPr lang="pt-BR" dirty="0">
                <a:solidFill>
                  <a:schemeClr val="bg1"/>
                </a:solidFill>
              </a:rPr>
              <a:t>acessada pelos Clientes. Assim </a:t>
            </a:r>
            <a:r>
              <a:rPr lang="pt-BR" dirty="0" smtClean="0">
                <a:solidFill>
                  <a:schemeClr val="bg1"/>
                </a:solidFill>
              </a:rPr>
              <a:t>como o </a:t>
            </a:r>
            <a:r>
              <a:rPr lang="pt-BR" dirty="0" err="1">
                <a:solidFill>
                  <a:schemeClr val="bg1"/>
                </a:solidFill>
              </a:rPr>
              <a:t>BuZoom</a:t>
            </a:r>
            <a:r>
              <a:rPr lang="pt-BR" dirty="0">
                <a:solidFill>
                  <a:schemeClr val="bg1"/>
                </a:solidFill>
              </a:rPr>
              <a:t>, ele acessa a Central para obtenção das informações sobre os ônibus.</a:t>
            </a:r>
          </a:p>
        </p:txBody>
      </p:sp>
    </p:spTree>
    <p:extLst>
      <p:ext uri="{BB962C8B-B14F-4D97-AF65-F5344CB8AC3E}">
        <p14:creationId xmlns:p14="http://schemas.microsoft.com/office/powerpoint/2010/main" val="3637485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5876" y="696687"/>
            <a:ext cx="10832285" cy="5616146"/>
          </a:xfrm>
        </p:spPr>
        <p:txBody>
          <a:bodyPr>
            <a:normAutofit/>
          </a:bodyPr>
          <a:lstStyle/>
          <a:p>
            <a:pPr marL="0" indent="0">
              <a:buNone/>
            </a:pPr>
            <a:r>
              <a:rPr lang="pt-BR" sz="1700" b="1" dirty="0">
                <a:solidFill>
                  <a:schemeClr val="bg1"/>
                </a:solidFill>
              </a:rPr>
              <a:t>Algoritmo 1: Cálculo da estimativa para próximo ônibus alcançar </a:t>
            </a:r>
            <a:r>
              <a:rPr lang="pt-BR" sz="1700" b="1" dirty="0" err="1">
                <a:solidFill>
                  <a:schemeClr val="bg1"/>
                </a:solidFill>
              </a:rPr>
              <a:t>UAs</a:t>
            </a:r>
            <a:r>
              <a:rPr lang="pt-BR" sz="1700" b="1" dirty="0">
                <a:solidFill>
                  <a:schemeClr val="bg1"/>
                </a:solidFill>
              </a:rPr>
              <a:t> de uma linha de </a:t>
            </a:r>
            <a:r>
              <a:rPr lang="pt-BR" sz="1700" b="1" dirty="0" smtClean="0">
                <a:solidFill>
                  <a:schemeClr val="bg1"/>
                </a:solidFill>
              </a:rPr>
              <a:t>ônibus</a:t>
            </a:r>
          </a:p>
          <a:p>
            <a:pPr marL="0" indent="0">
              <a:buNone/>
            </a:pPr>
            <a:endParaRPr lang="pt-BR" sz="1700" b="1" dirty="0">
              <a:solidFill>
                <a:schemeClr val="bg1"/>
              </a:solidFill>
            </a:endParaRPr>
          </a:p>
          <a:p>
            <a:pPr marL="0" indent="0">
              <a:buNone/>
            </a:pPr>
            <a:endParaRPr lang="pt-BR" sz="1700" b="1" dirty="0" smtClean="0">
              <a:solidFill>
                <a:schemeClr val="bg1"/>
              </a:solidFill>
            </a:endParaRPr>
          </a:p>
          <a:p>
            <a:pPr marL="0" indent="0">
              <a:buNone/>
            </a:pPr>
            <a:endParaRPr lang="pt-BR" sz="1700" b="1" dirty="0">
              <a:solidFill>
                <a:schemeClr val="bg1"/>
              </a:solidFill>
            </a:endParaRPr>
          </a:p>
          <a:p>
            <a:pPr marL="0" indent="0">
              <a:buNone/>
            </a:pPr>
            <a:endParaRPr lang="pt-BR" sz="1700" b="1" dirty="0" smtClean="0">
              <a:solidFill>
                <a:schemeClr val="bg1"/>
              </a:solidFill>
            </a:endParaRPr>
          </a:p>
          <a:p>
            <a:pPr marL="0" indent="0">
              <a:buNone/>
            </a:pPr>
            <a:endParaRPr lang="pt-BR" sz="1700" b="1" dirty="0">
              <a:solidFill>
                <a:schemeClr val="bg1"/>
              </a:solidFill>
            </a:endParaRPr>
          </a:p>
          <a:p>
            <a:pPr marL="0" indent="0">
              <a:buNone/>
            </a:pPr>
            <a:endParaRPr lang="pt-BR" sz="1700" b="1" dirty="0" smtClean="0">
              <a:solidFill>
                <a:schemeClr val="bg1"/>
              </a:solidFill>
            </a:endParaRPr>
          </a:p>
          <a:p>
            <a:pPr marL="0" indent="0">
              <a:buNone/>
            </a:pPr>
            <a:endParaRPr lang="pt-BR" sz="1700" b="1" dirty="0">
              <a:solidFill>
                <a:schemeClr val="bg1"/>
              </a:solidFill>
            </a:endParaRPr>
          </a:p>
          <a:p>
            <a:pPr marL="0" indent="0">
              <a:buNone/>
            </a:pPr>
            <a:endParaRPr lang="pt-BR" sz="1700" dirty="0" smtClean="0">
              <a:solidFill>
                <a:schemeClr val="bg1"/>
              </a:solidFill>
            </a:endParaRPr>
          </a:p>
          <a:p>
            <a:pPr marL="0" indent="0">
              <a:buNone/>
            </a:pPr>
            <a:endParaRPr lang="pt-BR" sz="1700" dirty="0">
              <a:solidFill>
                <a:schemeClr val="bg1"/>
              </a:solidFill>
            </a:endParaRPr>
          </a:p>
          <a:p>
            <a:pPr marL="0" indent="0">
              <a:buNone/>
            </a:pPr>
            <a:endParaRPr lang="pt-BR" sz="1700" dirty="0" smtClean="0">
              <a:solidFill>
                <a:schemeClr val="bg1"/>
              </a:solidFill>
            </a:endParaRPr>
          </a:p>
          <a:p>
            <a:pPr marL="0" indent="0">
              <a:buNone/>
            </a:pPr>
            <a:endParaRPr lang="pt-BR" dirty="0"/>
          </a:p>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4599" y="2502523"/>
            <a:ext cx="7795237" cy="2753109"/>
          </a:xfrm>
          <a:prstGeom prst="rect">
            <a:avLst/>
          </a:prstGeom>
        </p:spPr>
      </p:pic>
    </p:spTree>
    <p:extLst>
      <p:ext uri="{BB962C8B-B14F-4D97-AF65-F5344CB8AC3E}">
        <p14:creationId xmlns:p14="http://schemas.microsoft.com/office/powerpoint/2010/main" val="2191279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1" y="0"/>
            <a:ext cx="10931139" cy="6240162"/>
          </a:xfrm>
        </p:spPr>
        <p:txBody>
          <a:bodyPr/>
          <a:lstStyle/>
          <a:p>
            <a:pPr marL="0" indent="0" algn="ctr">
              <a:buNone/>
            </a:pPr>
            <a:r>
              <a:rPr lang="pt-BR" b="1" dirty="0" smtClean="0">
                <a:solidFill>
                  <a:schemeClr val="bg1"/>
                </a:solidFill>
              </a:rPr>
              <a:t>Algoritmo de Criação e Manutenção  Dinâmica de Trajetórias</a:t>
            </a:r>
          </a:p>
          <a:p>
            <a:pPr marL="0" indent="0">
              <a:buNone/>
            </a:pPr>
            <a:endParaRPr lang="pt-BR" dirty="0"/>
          </a:p>
          <a:p>
            <a:pPr marL="0" indent="0">
              <a:buNone/>
            </a:pPr>
            <a:endParaRPr lang="pt-BR" dirty="0" smtClean="0"/>
          </a:p>
          <a:p>
            <a:pPr marL="0" indent="0">
              <a:buNone/>
            </a:pPr>
            <a:endParaRPr lang="pt-BR" dirty="0"/>
          </a:p>
          <a:p>
            <a:pPr marL="0" indent="0">
              <a:buNone/>
            </a:pPr>
            <a:endParaRPr lang="pt-BR" dirty="0" smtClean="0"/>
          </a:p>
          <a:p>
            <a:pPr marL="0" indent="0">
              <a:buNone/>
            </a:pPr>
            <a:endParaRPr lang="pt-BR" dirty="0"/>
          </a:p>
          <a:p>
            <a:pPr marL="0" indent="0">
              <a:buNone/>
            </a:pPr>
            <a:endParaRPr lang="pt-BR" dirty="0" smtClean="0"/>
          </a:p>
          <a:p>
            <a:pPr marL="0" indent="0">
              <a:buNone/>
            </a:pPr>
            <a:endParaRPr lang="pt-BR" dirty="0"/>
          </a:p>
          <a:p>
            <a:pPr marL="0" indent="0">
              <a:buNone/>
            </a:pPr>
            <a:endParaRPr lang="pt-BR" dirty="0" smtClean="0"/>
          </a:p>
          <a:p>
            <a:pPr marL="0" indent="0">
              <a:buNone/>
            </a:pPr>
            <a:endParaRPr lang="pt-BR" dirty="0"/>
          </a:p>
          <a:p>
            <a:pPr marL="0" indent="0">
              <a:buNone/>
            </a:pPr>
            <a:endParaRPr lang="pt-BR" dirty="0" smtClean="0"/>
          </a:p>
          <a:p>
            <a:pPr marL="0" indent="0">
              <a:buNone/>
            </a:pPr>
            <a:endParaRPr lang="pt-BR" dirty="0" smtClean="0"/>
          </a:p>
        </p:txBody>
      </p:sp>
      <p:pic>
        <p:nvPicPr>
          <p:cNvPr id="4" name="Imagem 3"/>
          <p:cNvPicPr>
            <a:picLocks noChangeAspect="1"/>
          </p:cNvPicPr>
          <p:nvPr/>
        </p:nvPicPr>
        <p:blipFill>
          <a:blip r:embed="rId2"/>
          <a:stretch>
            <a:fillRect/>
          </a:stretch>
        </p:blipFill>
        <p:spPr>
          <a:xfrm>
            <a:off x="2669258" y="1000850"/>
            <a:ext cx="7201905" cy="5380980"/>
          </a:xfrm>
          <a:prstGeom prst="rect">
            <a:avLst/>
          </a:prstGeom>
        </p:spPr>
      </p:pic>
    </p:spTree>
    <p:extLst>
      <p:ext uri="{BB962C8B-B14F-4D97-AF65-F5344CB8AC3E}">
        <p14:creationId xmlns:p14="http://schemas.microsoft.com/office/powerpoint/2010/main" val="693040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4212" y="529389"/>
            <a:ext cx="10898188" cy="5823285"/>
          </a:xfrm>
        </p:spPr>
        <p:txBody>
          <a:bodyPr>
            <a:normAutofit/>
          </a:bodyPr>
          <a:lstStyle/>
          <a:p>
            <a:pPr marL="0" indent="0" algn="ctr">
              <a:buNone/>
            </a:pPr>
            <a:r>
              <a:rPr lang="en-US" b="1" dirty="0">
                <a:solidFill>
                  <a:schemeClr val="bg1"/>
                </a:solidFill>
              </a:rPr>
              <a:t>Central</a:t>
            </a:r>
            <a:endParaRPr lang="pt-BR" dirty="0">
              <a:solidFill>
                <a:schemeClr val="bg1"/>
              </a:solidFill>
            </a:endParaRPr>
          </a:p>
          <a:p>
            <a:pPr marL="0" indent="0">
              <a:buNone/>
            </a:pPr>
            <a:endParaRPr lang="pt-BR" dirty="0">
              <a:solidFill>
                <a:schemeClr val="bg1"/>
              </a:solidFill>
            </a:endParaRPr>
          </a:p>
          <a:p>
            <a:pPr marL="0" indent="0">
              <a:buNone/>
            </a:pPr>
            <a:r>
              <a:rPr lang="pt-BR" sz="1700" dirty="0">
                <a:solidFill>
                  <a:schemeClr val="bg1"/>
                </a:solidFill>
              </a:rPr>
              <a:t>No </a:t>
            </a:r>
            <a:r>
              <a:rPr lang="pt-BR" sz="1700" dirty="0" err="1">
                <a:solidFill>
                  <a:schemeClr val="bg1"/>
                </a:solidFill>
              </a:rPr>
              <a:t>WiBus</a:t>
            </a:r>
            <a:r>
              <a:rPr lang="pt-BR" sz="1700" dirty="0">
                <a:solidFill>
                  <a:schemeClr val="bg1"/>
                </a:solidFill>
              </a:rPr>
              <a:t>, </a:t>
            </a:r>
            <a:r>
              <a:rPr lang="pt-BR" sz="1700" b="1" u="sng" dirty="0">
                <a:solidFill>
                  <a:schemeClr val="bg1"/>
                </a:solidFill>
              </a:rPr>
              <a:t>Trecho</a:t>
            </a:r>
            <a:r>
              <a:rPr lang="pt-BR" sz="1700" dirty="0">
                <a:solidFill>
                  <a:schemeClr val="bg1"/>
                </a:solidFill>
              </a:rPr>
              <a:t> é a distancia que um ônibus leva para chegar de uma UA ate outra </a:t>
            </a:r>
          </a:p>
          <a:p>
            <a:pPr marL="0" indent="0">
              <a:buNone/>
            </a:pPr>
            <a:r>
              <a:rPr lang="pt-BR" sz="1700" dirty="0">
                <a:solidFill>
                  <a:schemeClr val="bg1"/>
                </a:solidFill>
              </a:rPr>
              <a:t>Uma </a:t>
            </a:r>
            <a:r>
              <a:rPr lang="pt-BR" sz="1700" b="1" u="sng" dirty="0">
                <a:solidFill>
                  <a:schemeClr val="bg1"/>
                </a:solidFill>
              </a:rPr>
              <a:t>linha de ônibus</a:t>
            </a:r>
            <a:r>
              <a:rPr lang="pt-BR" sz="1700" b="1" dirty="0">
                <a:solidFill>
                  <a:schemeClr val="bg1"/>
                </a:solidFill>
              </a:rPr>
              <a:t> </a:t>
            </a:r>
            <a:r>
              <a:rPr lang="pt-BR" sz="1700" dirty="0">
                <a:solidFill>
                  <a:schemeClr val="bg1"/>
                </a:solidFill>
              </a:rPr>
              <a:t>é caracterizada pelo </a:t>
            </a:r>
            <a:r>
              <a:rPr lang="pt-BR" sz="1700" b="1" dirty="0">
                <a:solidFill>
                  <a:schemeClr val="bg1"/>
                </a:solidFill>
              </a:rPr>
              <a:t>seu</a:t>
            </a:r>
            <a:r>
              <a:rPr lang="pt-BR" sz="1700" dirty="0">
                <a:solidFill>
                  <a:schemeClr val="bg1"/>
                </a:solidFill>
              </a:rPr>
              <a:t> </a:t>
            </a:r>
            <a:r>
              <a:rPr lang="pt-BR" sz="1700" b="1" dirty="0">
                <a:solidFill>
                  <a:schemeClr val="bg1"/>
                </a:solidFill>
              </a:rPr>
              <a:t>número e seu sentido</a:t>
            </a:r>
            <a:r>
              <a:rPr lang="pt-BR" sz="1700" dirty="0">
                <a:solidFill>
                  <a:schemeClr val="bg1"/>
                </a:solidFill>
              </a:rPr>
              <a:t> e como uma sequência de trechos, para estimar o tempo necessário para que um ônibus alcance uma determinada UA, basta somar as estimativas de tempo necessárias para o ônibus percorrer cada um dos trechos que liga a UA onde o ônibus se encontra à UA alvo da estimativa. Assim, </a:t>
            </a:r>
            <a:r>
              <a:rPr lang="pt-BR" sz="1700" b="1" dirty="0">
                <a:solidFill>
                  <a:schemeClr val="bg1"/>
                </a:solidFill>
              </a:rPr>
              <a:t>o problema se reduz a estimar o tempo necessário para que um ônibus percorra um dado </a:t>
            </a:r>
            <a:r>
              <a:rPr lang="pt-BR" sz="1700" b="1" dirty="0" smtClean="0">
                <a:solidFill>
                  <a:schemeClr val="bg1"/>
                </a:solidFill>
              </a:rPr>
              <a:t>trecho</a:t>
            </a:r>
            <a:endParaRPr lang="pt-BR" sz="1700" dirty="0">
              <a:solidFill>
                <a:schemeClr val="bg1"/>
              </a:solidFill>
            </a:endParaRPr>
          </a:p>
          <a:p>
            <a:pPr marL="0" indent="0">
              <a:buNone/>
            </a:pPr>
            <a:endParaRPr lang="pt-BR" sz="1700" dirty="0">
              <a:solidFill>
                <a:schemeClr val="bg1"/>
              </a:solidFill>
            </a:endParaRPr>
          </a:p>
          <a:p>
            <a:pPr marL="0" indent="0">
              <a:buNone/>
            </a:pPr>
            <a:r>
              <a:rPr lang="pt-BR" sz="1700" dirty="0">
                <a:solidFill>
                  <a:schemeClr val="bg1"/>
                </a:solidFill>
              </a:rPr>
              <a:t>Ao receber uma mensagem, a Central atualiza a posição dos ônibus com as </a:t>
            </a:r>
            <a:r>
              <a:rPr lang="pt-BR" sz="1700" dirty="0" err="1">
                <a:solidFill>
                  <a:schemeClr val="bg1"/>
                </a:solidFill>
              </a:rPr>
              <a:t>UAs</a:t>
            </a:r>
            <a:r>
              <a:rPr lang="pt-BR" sz="1700" dirty="0">
                <a:solidFill>
                  <a:schemeClr val="bg1"/>
                </a:solidFill>
              </a:rPr>
              <a:t> especificadas na mensagem. Em seguida, a</a:t>
            </a:r>
            <a:r>
              <a:rPr lang="pt-BR" sz="1700" b="1" dirty="0">
                <a:solidFill>
                  <a:schemeClr val="bg1"/>
                </a:solidFill>
              </a:rPr>
              <a:t> Central atualiza um mapa associativo que relaciona trechos das linhas de ônibus aos tempos gastos pelos últimos ônibus nesses trechos</a:t>
            </a:r>
            <a:r>
              <a:rPr lang="pt-BR" sz="1700" b="1" dirty="0" smtClean="0">
                <a:solidFill>
                  <a:schemeClr val="bg1"/>
                </a:solidFill>
              </a:rPr>
              <a:t>.</a:t>
            </a:r>
            <a:r>
              <a:rPr lang="pt-BR" sz="1700" dirty="0">
                <a:solidFill>
                  <a:schemeClr val="bg1"/>
                </a:solidFill>
              </a:rPr>
              <a:t> Neste caso temos uma base mais próxima da realidade em caso de congestionamento ou acidentes que podem estar causando lentidão no </a:t>
            </a:r>
            <a:r>
              <a:rPr lang="pt-BR" sz="1700" dirty="0" smtClean="0">
                <a:solidFill>
                  <a:schemeClr val="bg1"/>
                </a:solidFill>
              </a:rPr>
              <a:t>transito</a:t>
            </a:r>
            <a:r>
              <a:rPr lang="pt-BR" sz="1700" dirty="0"/>
              <a:t>.</a:t>
            </a:r>
            <a:endParaRPr lang="pt-BR" sz="1700" dirty="0">
              <a:solidFill>
                <a:schemeClr val="bg1"/>
              </a:solidFill>
            </a:endParaRPr>
          </a:p>
          <a:p>
            <a:pPr marL="0" indent="0">
              <a:buNone/>
            </a:pPr>
            <a:r>
              <a:rPr lang="pt-BR" sz="1700" dirty="0">
                <a:solidFill>
                  <a:schemeClr val="bg1"/>
                </a:solidFill>
              </a:rPr>
              <a:t>Esse mapa associativo é utilizado na estimativa do tempo necessário para o ônibus mais próximo alcançar cada UA das linhas de </a:t>
            </a:r>
            <a:r>
              <a:rPr lang="pt-BR" sz="1700" dirty="0" smtClean="0">
                <a:solidFill>
                  <a:schemeClr val="bg1"/>
                </a:solidFill>
              </a:rPr>
              <a:t>ônibus.</a:t>
            </a:r>
            <a:endParaRPr lang="pt-BR" sz="1700" dirty="0"/>
          </a:p>
        </p:txBody>
      </p:sp>
    </p:spTree>
    <p:extLst>
      <p:ext uri="{BB962C8B-B14F-4D97-AF65-F5344CB8AC3E}">
        <p14:creationId xmlns:p14="http://schemas.microsoft.com/office/powerpoint/2010/main" val="1600465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tia">
  <a:themeElements>
    <a:clrScheme name="Fati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ati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TM03457515[[fn=Exibir]]</Template>
  <TotalTime>836</TotalTime>
  <Words>1669</Words>
  <Application>Microsoft Office PowerPoint</Application>
  <PresentationFormat>Personalizar</PresentationFormat>
  <Paragraphs>124</Paragraphs>
  <Slides>16</Slides>
  <Notes>0</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Fatia</vt:lpstr>
      <vt:lpstr> WiBus: Um Sistema de Monitoramento de Transportes PÚblicos Usando Redes IEEE 802.11   </vt:lpstr>
      <vt:lpstr>PROPOSTA   O trabalho desenvolvido visa aumentar a confiabilidade dos transportes públicos fornecendo a estimativa do tempo de chegada dos ônibus aos seus pontos de parada  Introdução   A preferencia pelo transporte particular e uma consequência da falta de confiança da população nos meios de transporte de massa, seja por questões de segurança, conforto ou comprometimento com os horários.  As redes de comunicação em ambientes veiculares vêm sendo investigadas com o uso de tecnologias que vão desde as de telefonia celular (3G/4G) até as de redes locais sem fio (IEEE 802.11). Nessas redes, há dois tipos predominantes de comunicação, a V2I (Vehicular-to-Infrastructure) e a V2V (Vehicular-to-Vehicular). A primeira envolve nós veiculares e nós de rede estáticos instalados em infraestruturas ao longo das vias, já a segunda envolve somente nós móveis em veículos automotores. A arquitetura V2I pode oferecer maior conectividade de rede e por isso vem sendo utilizada com maior frequência, apesar do maior custo em infraestrutura.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Marcos Roberto de Moraes</dc:creator>
  <cp:lastModifiedBy>nucleo</cp:lastModifiedBy>
  <cp:revision>51</cp:revision>
  <dcterms:created xsi:type="dcterms:W3CDTF">2016-09-23T10:19:06Z</dcterms:created>
  <dcterms:modified xsi:type="dcterms:W3CDTF">2016-09-24T16:21:46Z</dcterms:modified>
</cp:coreProperties>
</file>