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7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-180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0518C-20AD-4F57-816C-5E213B7F3938}" type="datetimeFigureOut">
              <a:rPr lang="pt-BR" smtClean="0"/>
              <a:t>24/09/2016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2D5D-1856-4DCC-8D64-6850579F10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08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2D5D-1856-4DCC-8D64-6850579F105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916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C067148-6560-4C73-9577-A85811FA70BD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40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DEE4-61C1-4B4F-8CA1-38FEEACF9BE7}" type="datetime1">
              <a:rPr lang="pt-BR" smtClean="0"/>
              <a:t>24/09/2016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07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11E7-48C8-46E3-9E93-9A9E790C450F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92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B50A-16F1-4427-967D-D503B163D478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87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07BE0-EA12-4BBD-8557-E6C80DED00C2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624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BE27-0ECB-4033-9A77-81E3E6EF5101}" type="datetime1">
              <a:rPr lang="pt-BR" smtClean="0"/>
              <a:t>24/09/2016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402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C008-19EC-4B26-B7EC-60874FB44D42}" type="datetime1">
              <a:rPr lang="pt-BR" smtClean="0"/>
              <a:t>24/09/2016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06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B4B6-55D3-4E23-A840-9479E8F98085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2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CD9D-3290-4E5B-8831-1ECE9EC9D73C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02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9A2C-F464-4533-AEAE-2AAEE956AF39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09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16923-35A4-4210-AFED-3622856BB756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1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D6C2-381E-42DC-92F6-C36DA1DD6082}" type="datetime1">
              <a:rPr lang="pt-BR" smtClean="0"/>
              <a:t>24/09/2016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94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C0CE-116C-4533-9831-B38A9139D521}" type="datetime1">
              <a:rPr lang="pt-BR" smtClean="0"/>
              <a:t>24/09/2016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51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28E-9E45-452B-AB2B-59E7E4DFA973}" type="datetime1">
              <a:rPr lang="pt-BR" smtClean="0"/>
              <a:t>24/09/2016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91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BB4B-98AC-4C8B-AAD9-82C74CB8D9B0}" type="datetime1">
              <a:rPr lang="pt-BR" smtClean="0"/>
              <a:t>24/09/2016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90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D071-E525-496B-BF54-FBDC72BC0AF7}" type="datetime1">
              <a:rPr lang="pt-BR" smtClean="0"/>
              <a:t>24/09/2016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6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95D5-73E5-40BE-BA34-AB428392FE1E}" type="datetime1">
              <a:rPr lang="pt-BR" smtClean="0"/>
              <a:t>24/09/2016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97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4C23B92-11E9-43AE-930C-307346AD2170}" type="datetime1">
              <a:rPr lang="pt-BR" smtClean="0"/>
              <a:t>24/09/2016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8D0661B1-2D11-4B90-86E6-7D79117E8B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12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0685" y="670983"/>
            <a:ext cx="8825658" cy="2106507"/>
          </a:xfrm>
        </p:spPr>
        <p:txBody>
          <a:bodyPr/>
          <a:lstStyle/>
          <a:p>
            <a:pPr algn="ctr"/>
            <a:r>
              <a:rPr lang="pt-BR" dirty="0"/>
              <a:t>Influência do </a:t>
            </a:r>
            <a:r>
              <a:rPr lang="pt-BR" dirty="0" err="1"/>
              <a:t>Facebook</a:t>
            </a:r>
            <a:r>
              <a:rPr lang="pt-BR" dirty="0"/>
              <a:t> em enxames </a:t>
            </a:r>
            <a:r>
              <a:rPr lang="pt-BR" dirty="0" err="1"/>
              <a:t>bittorrent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89445" y="3188610"/>
            <a:ext cx="6103095" cy="861420"/>
          </a:xfrm>
        </p:spPr>
        <p:txBody>
          <a:bodyPr>
            <a:normAutofit fontScale="92500"/>
          </a:bodyPr>
          <a:lstStyle/>
          <a:p>
            <a:pPr algn="ctr"/>
            <a:r>
              <a:rPr lang="pt-BR" dirty="0"/>
              <a:t>Thiago A. Guarnieri              Ana Paula C. da Silva</a:t>
            </a:r>
          </a:p>
          <a:p>
            <a:pPr algn="ctr"/>
            <a:r>
              <a:rPr lang="pt-BR" dirty="0"/>
              <a:t>Jussara M. Almeida               Alex Borges Vieira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200150" y="5474970"/>
            <a:ext cx="9886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92D050"/>
                </a:solidFill>
              </a:rPr>
              <a:t>Departamento de Ciência da Computação, Universidade Federal de Juiz de Fora</a:t>
            </a:r>
          </a:p>
          <a:p>
            <a:pPr algn="ctr"/>
            <a:r>
              <a:rPr lang="pt-BR" dirty="0">
                <a:solidFill>
                  <a:srgbClr val="92D050"/>
                </a:solidFill>
              </a:rPr>
              <a:t>Departamento de Ciência da Computação, Universidade Federal de Minas Gerais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860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3.1 </a:t>
            </a:r>
            <a:r>
              <a:rPr lang="pt-BR" sz="2800" dirty="0"/>
              <a:t>Propriedades 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66209" y="2603500"/>
            <a:ext cx="8121857" cy="341630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Entre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avaliados, os dois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tradicionais com maior número de arquivos compartilhados apresentam 29.780 e 9.845 arquivos. Ambos têm mais de 50 GB de tamanho e compartilham jogos e músicas respectivamente. Em contrapartida,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sociais, os dois enxames com maior número de arquivos compartilhados têm somente 1.973 e 1.421 arquivos. Os dois conjuntos têm 6 GB e 3 GB respectivamente e ambos compartilham jogos e programas.</a:t>
            </a: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Nota-se também que as extensões mais compartilhadas no social são diferentes do tradicional</a:t>
            </a:r>
            <a:r>
              <a:rPr lang="pt-BR" dirty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10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3856"/>
            <a:ext cx="3877216" cy="17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31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3.1 </a:t>
            </a:r>
            <a:r>
              <a:rPr lang="pt-BR" sz="2800" dirty="0"/>
              <a:t>Propriedades 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7815" y="2403766"/>
            <a:ext cx="8761412" cy="24997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Especificamente, as comunidades sociais tendem a compartilhar temas específicos de arquivos (e.g. jogos e filmes). Por esse motivo, as 20 extensões nesse tipo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são praticamente todas relativas a vídeo e áudio (mp3,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wmv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avi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, etc.) e jogos(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cab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, zip, BNDL, etc.). Enquanto isso,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tradicionais não são enviesados por tema, tendo uma diversidade maior nas extensões dos arquivos compartilhados.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11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00" y="4157663"/>
            <a:ext cx="8640260" cy="242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56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3.2 Saúde </a:t>
            </a:r>
            <a:r>
              <a:rPr lang="pt-BR" sz="2800" dirty="0"/>
              <a:t>dos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A Tabela abaixo resume aspectos gerais relacionados à saúde das duas classes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. Tanto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 quanto os tradicionais apresentam proporções semelhantes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peers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sem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tracker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associado.</a:t>
            </a: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A tabela também mostra um número significativamente maior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 que são auxiliados por mais de um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tracker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. Em outras palavras, por terem redundância de assistência,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 podem apresentar melhor resiliência que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tradicionais.</a:t>
            </a: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Também é possível observar que a quantidade de torrentes mortos é maior no modelo tradicional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222" y="5347912"/>
            <a:ext cx="7188873" cy="1510088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621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3.2 Saúde </a:t>
            </a:r>
            <a:r>
              <a:rPr lang="pt-BR" sz="2800" dirty="0"/>
              <a:t>dos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Em números absolutos, os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tendem a ter mais </a:t>
            </a:r>
            <a:r>
              <a:rPr lang="pt-BR" dirty="0" err="1">
                <a:solidFill>
                  <a:schemeClr val="tx1"/>
                </a:solidFill>
              </a:rPr>
              <a:t>seeders</a:t>
            </a:r>
            <a:r>
              <a:rPr lang="pt-BR" dirty="0">
                <a:solidFill>
                  <a:schemeClr val="tx1"/>
                </a:solidFill>
              </a:rPr>
              <a:t> que os tradicionais.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Em média,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têm 137,3 </a:t>
            </a:r>
            <a:r>
              <a:rPr lang="pt-BR" dirty="0" err="1">
                <a:solidFill>
                  <a:schemeClr val="tx1"/>
                </a:solidFill>
              </a:rPr>
              <a:t>seeders</a:t>
            </a:r>
            <a:r>
              <a:rPr lang="pt-BR" dirty="0">
                <a:solidFill>
                  <a:schemeClr val="tx1"/>
                </a:solidFill>
              </a:rPr>
              <a:t> enquanto os tradicionais têm apenas 39,06.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651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3.2 Saúde </a:t>
            </a:r>
            <a:r>
              <a:rPr lang="pt-BR" sz="2800" dirty="0"/>
              <a:t>dos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A incidência de grupos de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que participam de mais de um enxame também pode ser um indicador de saúde de um </a:t>
            </a:r>
            <a:r>
              <a:rPr lang="pt-BR" dirty="0" err="1">
                <a:solidFill>
                  <a:schemeClr val="tx1"/>
                </a:solidFill>
              </a:rPr>
              <a:t>torrent</a:t>
            </a:r>
            <a:r>
              <a:rPr lang="pt-BR" dirty="0">
                <a:solidFill>
                  <a:schemeClr val="tx1"/>
                </a:solidFill>
              </a:rPr>
              <a:t> uma vez que, neste caso, realocação e agrupamento dinâmico de enxames podem melhorar o desempenho do compartilhamento dos arquivos pertencentes aos enxames com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em comum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Na média, os </a:t>
            </a:r>
            <a:r>
              <a:rPr lang="pt-BR" dirty="0" err="1" smtClean="0">
                <a:solidFill>
                  <a:schemeClr val="tx1"/>
                </a:solidFill>
              </a:rPr>
              <a:t>torrents</a:t>
            </a:r>
            <a:r>
              <a:rPr lang="pt-BR" dirty="0" smtClean="0">
                <a:solidFill>
                  <a:schemeClr val="tx1"/>
                </a:solidFill>
              </a:rPr>
              <a:t> sociais têm cerca de 81 </a:t>
            </a:r>
            <a:r>
              <a:rPr lang="pt-BR" dirty="0" err="1" smtClean="0">
                <a:solidFill>
                  <a:schemeClr val="tx1"/>
                </a:solidFill>
              </a:rPr>
              <a:t>peers</a:t>
            </a:r>
            <a:r>
              <a:rPr lang="pt-BR" dirty="0" smtClean="0">
                <a:solidFill>
                  <a:schemeClr val="tx1"/>
                </a:solidFill>
              </a:rPr>
              <a:t> que participam de múltiplos enxames, e os tradicionais apenas 20. Em termos percentuais, 20% de </a:t>
            </a:r>
            <a:r>
              <a:rPr lang="pt-BR" dirty="0" err="1" smtClean="0">
                <a:solidFill>
                  <a:schemeClr val="tx1"/>
                </a:solidFill>
              </a:rPr>
              <a:t>peers</a:t>
            </a:r>
            <a:r>
              <a:rPr lang="pt-BR" dirty="0" smtClean="0">
                <a:solidFill>
                  <a:schemeClr val="tx1"/>
                </a:solidFill>
              </a:rPr>
              <a:t> tradicionais participam de apenas 1 enxame, enquanto em </a:t>
            </a:r>
            <a:r>
              <a:rPr lang="pt-BR" dirty="0" err="1" smtClean="0">
                <a:solidFill>
                  <a:schemeClr val="tx1"/>
                </a:solidFill>
              </a:rPr>
              <a:t>torrents</a:t>
            </a:r>
            <a:r>
              <a:rPr lang="pt-BR" dirty="0" smtClean="0">
                <a:solidFill>
                  <a:schemeClr val="tx1"/>
                </a:solidFill>
              </a:rPr>
              <a:t> sociais, cai para 5%.</a:t>
            </a:r>
            <a:endParaRPr lang="pt-BR" dirty="0">
              <a:solidFill>
                <a:schemeClr val="tx1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16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3.3 Localização </a:t>
            </a:r>
            <a:r>
              <a:rPr lang="pt-BR" sz="2800" dirty="0"/>
              <a:t>do </a:t>
            </a:r>
            <a:r>
              <a:rPr lang="pt-BR" sz="2800" dirty="0" err="1"/>
              <a:t>peers</a:t>
            </a:r>
            <a:r>
              <a:rPr lang="pt-BR" sz="2800" dirty="0"/>
              <a:t> nos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De forma geral, aplicações P2P não consideram localização na rede física para criar as parcerias da rede sobreposta . O mesmo ocorre com o 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. Seu protocolo tenta maximizar o volume de dados trocados entre os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, sem tomar conhecimento de suas localizações geográficas ou outras propriedades da rede físicas . Isso pode causar um grande volume de tráfego entre </a:t>
            </a:r>
            <a:r>
              <a:rPr lang="pt-BR" dirty="0" err="1">
                <a:solidFill>
                  <a:schemeClr val="tx1"/>
                </a:solidFill>
              </a:rPr>
              <a:t>ASes</a:t>
            </a:r>
            <a:r>
              <a:rPr lang="pt-BR" dirty="0">
                <a:solidFill>
                  <a:schemeClr val="tx1"/>
                </a:solidFill>
              </a:rPr>
              <a:t> ou </a:t>
            </a:r>
            <a:r>
              <a:rPr lang="pt-BR" dirty="0" err="1">
                <a:solidFill>
                  <a:schemeClr val="tx1"/>
                </a:solidFill>
              </a:rPr>
              <a:t>ISPs</a:t>
            </a:r>
            <a:r>
              <a:rPr lang="pt-BR" dirty="0">
                <a:solidFill>
                  <a:schemeClr val="tx1"/>
                </a:solidFill>
              </a:rPr>
              <a:t>, e consequentemente, alto custo.</a:t>
            </a:r>
          </a:p>
          <a:p>
            <a:r>
              <a:rPr lang="pt-BR" dirty="0">
                <a:solidFill>
                  <a:schemeClr val="tx1"/>
                </a:solidFill>
              </a:rPr>
              <a:t>A localização topológica dos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na rede física pode ser explorada para favorecer estabelecimento de parcerias entre pares localizados no mesmo AS, por exemplo, reduzindo assim o tráfego entre </a:t>
            </a:r>
            <a:r>
              <a:rPr lang="pt-BR" dirty="0" err="1">
                <a:solidFill>
                  <a:schemeClr val="tx1"/>
                </a:solidFill>
              </a:rPr>
              <a:t>ASes</a:t>
            </a:r>
            <a:r>
              <a:rPr lang="pt-BR" dirty="0">
                <a:solidFill>
                  <a:schemeClr val="tx1"/>
                </a:solidFill>
              </a:rPr>
              <a:t> diferentes.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949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3.3 Localização </a:t>
            </a:r>
            <a:r>
              <a:rPr lang="pt-BR" sz="2800" dirty="0"/>
              <a:t>do </a:t>
            </a:r>
            <a:r>
              <a:rPr lang="pt-BR" sz="2800" dirty="0" err="1"/>
              <a:t>peers</a:t>
            </a:r>
            <a:r>
              <a:rPr lang="pt-BR" sz="2800" dirty="0"/>
              <a:t> nos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A Figura a seguir apresenta os top-15 países mais frequentemente encontrados em cada tipo de </a:t>
            </a:r>
            <a:r>
              <a:rPr lang="pt-BR" dirty="0" err="1">
                <a:solidFill>
                  <a:schemeClr val="tx1"/>
                </a:solidFill>
              </a:rPr>
              <a:t>torrent</a:t>
            </a:r>
            <a:r>
              <a:rPr lang="pt-BR" dirty="0">
                <a:solidFill>
                  <a:schemeClr val="tx1"/>
                </a:solidFill>
              </a:rPr>
              <a:t>. Note que, embora as distribuições sejam razoavelmente semelhantes, porém, os países são diferentes. A distribuição para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é influenciada pela distribuição dos países mais comuns no </a:t>
            </a:r>
            <a:r>
              <a:rPr lang="pt-BR" dirty="0" err="1">
                <a:solidFill>
                  <a:schemeClr val="tx1"/>
                </a:solidFill>
              </a:rPr>
              <a:t>Facebook</a:t>
            </a:r>
            <a:r>
              <a:rPr lang="pt-BR" dirty="0">
                <a:solidFill>
                  <a:schemeClr val="tx1"/>
                </a:solidFill>
              </a:rPr>
              <a:t>. Países como Índia, Filipinas e Brasil tiveram suas posições melhoradas no ranking para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sociais, o que indica uma sobreposição entre as redes social e P2P.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899" y="4847188"/>
            <a:ext cx="7063561" cy="1622192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750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3.3 Localização </a:t>
            </a:r>
            <a:r>
              <a:rPr lang="pt-BR" sz="2800" dirty="0"/>
              <a:t>do </a:t>
            </a:r>
            <a:r>
              <a:rPr lang="pt-BR" sz="2800" dirty="0" err="1"/>
              <a:t>peers</a:t>
            </a:r>
            <a:r>
              <a:rPr lang="pt-BR" sz="2800" dirty="0"/>
              <a:t> nos enxames </a:t>
            </a:r>
            <a:r>
              <a:rPr lang="pt-BR" sz="2800" dirty="0" err="1"/>
              <a:t>torrent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Esses números deixam claro que, caso o protocolo 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utilize conhecimento das redes físicas na construção da rede P2P,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apresentarão melhores resultados no agrupamento de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. Consequentemente,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poderão ter melhor taxa de transferência, difusão de dados mais rápida e menor tráfego de dados entre </a:t>
            </a:r>
            <a:r>
              <a:rPr lang="pt-BR" dirty="0" err="1">
                <a:solidFill>
                  <a:schemeClr val="tx1"/>
                </a:solidFill>
              </a:rPr>
              <a:t>ASes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555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As propriedades gerais dos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são 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diferentes entres os sociais e os tradicionais. Enxames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 tendem a ser maiores. Na média, observou-se que enxames sociais são 3 vezes maiores que os tradicionais.</a:t>
            </a:r>
          </a:p>
          <a:p>
            <a:r>
              <a:rPr lang="pt-BR" dirty="0">
                <a:solidFill>
                  <a:schemeClr val="tx1"/>
                </a:solidFill>
                <a:latin typeface="Century Gothic"/>
              </a:rPr>
              <a:t>A 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proporção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 de usuários em um enxame pertencentes a uma mesma localização geográfica ou AS também é maior nos </a:t>
            </a:r>
            <a:r>
              <a:rPr lang="pt-BR" dirty="0" err="1">
                <a:solidFill>
                  <a:schemeClr val="tx1"/>
                </a:solidFill>
                <a:latin typeface="Century Gothic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 sociais. Isto implica que o uso de propriedades das redes físicas ou da localização geográfica pode levar a um maior agrupamento dos </a:t>
            </a:r>
            <a:r>
              <a:rPr lang="pt-BR" dirty="0" err="1">
                <a:solidFill>
                  <a:schemeClr val="tx1"/>
                </a:solidFill>
                <a:latin typeface="Century Gothic"/>
              </a:rPr>
              <a:t>peers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 nos </a:t>
            </a:r>
            <a:r>
              <a:rPr lang="pt-BR" dirty="0" err="1">
                <a:solidFill>
                  <a:schemeClr val="tx1"/>
                </a:solidFill>
                <a:latin typeface="Century Gothic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 sociais e menor tráfego de dados entre </a:t>
            </a:r>
            <a:r>
              <a:rPr lang="pt-BR" dirty="0" err="1">
                <a:solidFill>
                  <a:schemeClr val="tx1"/>
                </a:solidFill>
                <a:latin typeface="Century Gothic"/>
              </a:rPr>
              <a:t>ASes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 distintos.</a:t>
            </a:r>
          </a:p>
          <a:p>
            <a:endParaRPr lang="pt-BR" dirty="0">
              <a:solidFill>
                <a:schemeClr val="tx1"/>
              </a:solidFill>
              <a:latin typeface="Century Gothic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910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EBEBEB"/>
                </a:solidFill>
                <a:latin typeface="Century Gothic" charset="0"/>
              </a:rPr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/>
              </a:rPr>
              <a:t>E relevante ressaltar que, como os grupos sociais tendem a se organizar em torno de um interesse comum, a variedade de conteúdo </a:t>
            </a:r>
            <a:r>
              <a:rPr lang="pt-BR" dirty="0" smtClean="0">
                <a:solidFill>
                  <a:schemeClr val="tx1"/>
                </a:solidFill>
                <a:latin typeface="Century Gothic"/>
              </a:rPr>
              <a:t>ofertado é 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menor. Portanto, o usuário que busca por um conteúdo de interesse restrito, </a:t>
            </a:r>
            <a:r>
              <a:rPr lang="pt-BR" dirty="0" smtClean="0">
                <a:solidFill>
                  <a:schemeClr val="tx1"/>
                </a:solidFill>
                <a:latin typeface="Century Gothic"/>
              </a:rPr>
              <a:t>terá </a:t>
            </a:r>
            <a:r>
              <a:rPr lang="pt-BR" dirty="0">
                <a:solidFill>
                  <a:schemeClr val="tx1"/>
                </a:solidFill>
                <a:latin typeface="Century Gothic"/>
              </a:rPr>
              <a:t>mais probabilidade de sucesso se recorrer a mecanismos de disseminação tradicionais.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06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1. 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é um protocolo para transferência de arquivos na internet que utiliza um modelo P2P(</a:t>
            </a:r>
            <a:r>
              <a:rPr lang="pt-BR" dirty="0" err="1">
                <a:solidFill>
                  <a:schemeClr val="tx1"/>
                </a:solidFill>
              </a:rPr>
              <a:t>Peer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to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peer</a:t>
            </a:r>
            <a:r>
              <a:rPr lang="pt-BR" dirty="0">
                <a:solidFill>
                  <a:schemeClr val="tx1"/>
                </a:solidFill>
              </a:rPr>
              <a:t>).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é altamente dependente da colaboração de outros usuários, desta forma faz uso de um esquema chamado “</a:t>
            </a:r>
            <a:r>
              <a:rPr lang="pt-BR" dirty="0" err="1">
                <a:solidFill>
                  <a:schemeClr val="tx1"/>
                </a:solidFill>
              </a:rPr>
              <a:t>Tit</a:t>
            </a:r>
            <a:r>
              <a:rPr lang="pt-BR" dirty="0">
                <a:solidFill>
                  <a:schemeClr val="tx1"/>
                </a:solidFill>
              </a:rPr>
              <a:t> for </a:t>
            </a:r>
            <a:r>
              <a:rPr lang="pt-BR" dirty="0" err="1">
                <a:solidFill>
                  <a:schemeClr val="tx1"/>
                </a:solidFill>
              </a:rPr>
              <a:t>tat</a:t>
            </a:r>
            <a:r>
              <a:rPr lang="pt-BR" dirty="0">
                <a:solidFill>
                  <a:schemeClr val="tx1"/>
                </a:solidFill>
              </a:rPr>
              <a:t>” para incentivar a colaboração.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237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/>
              <a:t>Dúvidas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Alunos 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Gabriel </a:t>
            </a:r>
            <a:r>
              <a:rPr lang="pt-BR" dirty="0" err="1" smtClean="0">
                <a:solidFill>
                  <a:schemeClr val="tx1"/>
                </a:solidFill>
              </a:rPr>
              <a:t>Medici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Ceregato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Caio de Oliveira Ferreira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Luiz Octavio Dias de Souza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23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1. 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Desde a década passada o 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vem crescendo, estimativas mostram que 36% do trafego de upload da América do norte é oriundo de  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Estudo aponta que o anuncio de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via </a:t>
            </a:r>
            <a:r>
              <a:rPr lang="pt-BR" dirty="0" err="1">
                <a:solidFill>
                  <a:schemeClr val="tx1"/>
                </a:solidFill>
              </a:rPr>
              <a:t>Facebook</a:t>
            </a:r>
            <a:r>
              <a:rPr lang="pt-BR" dirty="0">
                <a:solidFill>
                  <a:schemeClr val="tx1"/>
                </a:solidFill>
              </a:rPr>
              <a:t> pode ser melhor que anuncio tradicional via sites(como </a:t>
            </a:r>
            <a:r>
              <a:rPr lang="pt-BR" dirty="0" err="1">
                <a:solidFill>
                  <a:schemeClr val="tx1"/>
                </a:solidFill>
              </a:rPr>
              <a:t>btmon</a:t>
            </a:r>
            <a:r>
              <a:rPr lang="pt-BR" dirty="0">
                <a:solidFill>
                  <a:schemeClr val="tx1"/>
                </a:solidFill>
              </a:rPr>
              <a:t> e The </a:t>
            </a:r>
            <a:r>
              <a:rPr lang="pt-BR" dirty="0" err="1">
                <a:solidFill>
                  <a:schemeClr val="tx1"/>
                </a:solidFill>
              </a:rPr>
              <a:t>Pirate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Bay</a:t>
            </a:r>
            <a:r>
              <a:rPr lang="pt-BR" dirty="0">
                <a:solidFill>
                  <a:schemeClr val="tx1"/>
                </a:solidFill>
              </a:rPr>
              <a:t>)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Foram analisados mas de 16600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para esse estudo.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84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2. </a:t>
            </a:r>
            <a:r>
              <a:rPr lang="pt-BR" sz="2800" dirty="0" err="1"/>
              <a:t>Bittorrent</a:t>
            </a:r>
            <a:r>
              <a:rPr lang="pt-BR" sz="2800" dirty="0"/>
              <a:t> e Metodologia de Coleta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    </a:t>
            </a:r>
            <a:r>
              <a:rPr lang="pt-BR" b="1" dirty="0"/>
              <a:t>2.1. </a:t>
            </a:r>
            <a:r>
              <a:rPr lang="pt-BR" b="1" dirty="0" err="1"/>
              <a:t>Bittorrent</a:t>
            </a:r>
            <a:endParaRPr lang="pt-BR" b="1" dirty="0"/>
          </a:p>
          <a:p>
            <a:endParaRPr lang="pt-BR" dirty="0"/>
          </a:p>
          <a:p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é atualmente a principal aplicação para compartilhamento de arquivos numa rede P2P. No 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 os arquivos são compartilhados em redes P2P sobrepostas nas redes físicas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Os arquivos torrente carregam informações sobre </a:t>
            </a:r>
            <a:r>
              <a:rPr lang="pt-BR" dirty="0" err="1">
                <a:solidFill>
                  <a:schemeClr val="tx1"/>
                </a:solidFill>
              </a:rPr>
              <a:t>trackers</a:t>
            </a:r>
            <a:r>
              <a:rPr lang="pt-BR" dirty="0">
                <a:solidFill>
                  <a:schemeClr val="tx1"/>
                </a:solidFill>
              </a:rPr>
              <a:t>(entidades centralizadas que gerenciam os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) e também dos pedaços(ou </a:t>
            </a:r>
            <a:r>
              <a:rPr lang="pt-BR" dirty="0" err="1">
                <a:solidFill>
                  <a:schemeClr val="tx1"/>
                </a:solidFill>
              </a:rPr>
              <a:t>chunks</a:t>
            </a:r>
            <a:r>
              <a:rPr lang="pt-BR" dirty="0">
                <a:solidFill>
                  <a:schemeClr val="tx1"/>
                </a:solidFill>
              </a:rPr>
              <a:t>) dos arquivos e seus respectivos </a:t>
            </a:r>
            <a:r>
              <a:rPr lang="pt-BR" dirty="0" err="1"/>
              <a:t>hashs</a:t>
            </a:r>
            <a:r>
              <a:rPr lang="pt-BR" dirty="0"/>
              <a:t> para verificar integridade.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73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2. </a:t>
            </a:r>
            <a:r>
              <a:rPr lang="pt-BR" sz="2800" dirty="0" err="1"/>
              <a:t>Bittorrent</a:t>
            </a:r>
            <a:r>
              <a:rPr lang="pt-BR" sz="2800" dirty="0"/>
              <a:t> e Metodologia de Coleta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Um enxame </a:t>
            </a:r>
            <a:r>
              <a:rPr lang="pt-BR" dirty="0" err="1">
                <a:solidFill>
                  <a:schemeClr val="tx1"/>
                </a:solidFill>
              </a:rPr>
              <a:t>torrent</a:t>
            </a:r>
            <a:r>
              <a:rPr lang="pt-BR" dirty="0">
                <a:solidFill>
                  <a:schemeClr val="tx1"/>
                </a:solidFill>
              </a:rPr>
              <a:t> contém n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que colaboram entre si para disseminar o conteúdo dos arquivos compartilhados. Cada </a:t>
            </a:r>
            <a:r>
              <a:rPr lang="pt-BR" dirty="0" err="1">
                <a:solidFill>
                  <a:schemeClr val="tx1"/>
                </a:solidFill>
              </a:rPr>
              <a:t>peer</a:t>
            </a:r>
            <a:r>
              <a:rPr lang="pt-BR" dirty="0">
                <a:solidFill>
                  <a:schemeClr val="tx1"/>
                </a:solidFill>
              </a:rPr>
              <a:t> possui uma lista com N parceiros e troca dados (</a:t>
            </a:r>
            <a:r>
              <a:rPr lang="pt-BR" dirty="0" err="1">
                <a:solidFill>
                  <a:schemeClr val="tx1"/>
                </a:solidFill>
              </a:rPr>
              <a:t>chunks</a:t>
            </a:r>
            <a:r>
              <a:rPr lang="pt-BR" dirty="0">
                <a:solidFill>
                  <a:schemeClr val="tx1"/>
                </a:solidFill>
              </a:rPr>
              <a:t>) somente com eles.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 Os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são livres para abandonar parcerias, além de entrar e sair do enxame a qualquer momento. Periodicamente, os </a:t>
            </a:r>
            <a:r>
              <a:rPr lang="pt-BR" dirty="0" err="1">
                <a:solidFill>
                  <a:schemeClr val="tx1"/>
                </a:solidFill>
              </a:rPr>
              <a:t>peers</a:t>
            </a:r>
            <a:r>
              <a:rPr lang="pt-BR" dirty="0">
                <a:solidFill>
                  <a:schemeClr val="tx1"/>
                </a:solidFill>
              </a:rPr>
              <a:t> trocam entre si mapas de </a:t>
            </a:r>
            <a:r>
              <a:rPr lang="pt-BR" dirty="0" err="1">
                <a:solidFill>
                  <a:schemeClr val="tx1"/>
                </a:solidFill>
              </a:rPr>
              <a:t>chunks</a:t>
            </a:r>
            <a:r>
              <a:rPr lang="pt-BR" dirty="0">
                <a:solidFill>
                  <a:schemeClr val="tx1"/>
                </a:solidFill>
              </a:rPr>
              <a:t>. Assim, </a:t>
            </a:r>
            <a:r>
              <a:rPr lang="pt-BR" dirty="0" err="1">
                <a:solidFill>
                  <a:schemeClr val="tx1"/>
                </a:solidFill>
              </a:rPr>
              <a:t>peer</a:t>
            </a:r>
            <a:r>
              <a:rPr lang="pt-BR" dirty="0">
                <a:solidFill>
                  <a:schemeClr val="tx1"/>
                </a:solidFill>
              </a:rPr>
              <a:t> conhece os </a:t>
            </a:r>
            <a:r>
              <a:rPr lang="pt-BR" dirty="0" err="1">
                <a:solidFill>
                  <a:schemeClr val="tx1"/>
                </a:solidFill>
              </a:rPr>
              <a:t>chunks</a:t>
            </a:r>
            <a:r>
              <a:rPr lang="pt-BR" dirty="0">
                <a:solidFill>
                  <a:schemeClr val="tx1"/>
                </a:solidFill>
              </a:rPr>
              <a:t> disponíveis em seus parceiros, e vice-versa.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9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2.2 Coleta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solidFill>
                  <a:schemeClr val="tx1"/>
                </a:solidFill>
              </a:rPr>
              <a:t>O conjunto de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tradicionais foi obtido por um processo de busca recursiva em um sistema web dedicado a anúncios de </a:t>
            </a:r>
            <a:r>
              <a:rPr lang="pt-BR" dirty="0" err="1">
                <a:solidFill>
                  <a:schemeClr val="tx1"/>
                </a:solidFill>
              </a:rPr>
              <a:t>torrent</a:t>
            </a:r>
            <a:r>
              <a:rPr lang="pt-BR" dirty="0">
                <a:solidFill>
                  <a:schemeClr val="tx1"/>
                </a:solidFill>
              </a:rPr>
              <a:t>(www.btmon.com). A partir da página principal, arquivos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foram capturados para posterior análise. A coleta foi interrompida no primeiro nível de recursividade com um número de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acima de 15 mil. Assim, Foram coletados 15.086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a partir desse sistema web.</a:t>
            </a:r>
          </a:p>
          <a:p>
            <a:r>
              <a:rPr lang="pt-BR" dirty="0">
                <a:solidFill>
                  <a:schemeClr val="tx1"/>
                </a:solidFill>
              </a:rPr>
              <a:t>Os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sociais foram obtidos em comunidades do </a:t>
            </a:r>
            <a:r>
              <a:rPr lang="pt-BR" dirty="0" err="1">
                <a:solidFill>
                  <a:schemeClr val="tx1"/>
                </a:solidFill>
              </a:rPr>
              <a:t>Facebook</a:t>
            </a:r>
            <a:r>
              <a:rPr lang="pt-BR" dirty="0">
                <a:solidFill>
                  <a:schemeClr val="tx1"/>
                </a:solidFill>
              </a:rPr>
              <a:t>, a partir de um coletor desenvolvido com a API </a:t>
            </a:r>
            <a:r>
              <a:rPr lang="pt-BR" dirty="0" err="1">
                <a:solidFill>
                  <a:schemeClr val="tx1"/>
                </a:solidFill>
              </a:rPr>
              <a:t>p´ublica</a:t>
            </a:r>
            <a:r>
              <a:rPr lang="pt-BR" dirty="0">
                <a:solidFill>
                  <a:schemeClr val="tx1"/>
                </a:solidFill>
              </a:rPr>
              <a:t> do </a:t>
            </a:r>
            <a:r>
              <a:rPr lang="pt-BR" dirty="0" err="1">
                <a:solidFill>
                  <a:schemeClr val="tx1"/>
                </a:solidFill>
              </a:rPr>
              <a:t>Facebook</a:t>
            </a:r>
            <a:r>
              <a:rPr lang="pt-BR" dirty="0">
                <a:solidFill>
                  <a:schemeClr val="tx1"/>
                </a:solidFill>
              </a:rPr>
              <a:t>. O coletor varre uma lista de comunidades inicialmente usada como semente. Essa lista foi definida a partir de buscas no </a:t>
            </a:r>
            <a:r>
              <a:rPr lang="pt-BR" dirty="0" err="1">
                <a:solidFill>
                  <a:schemeClr val="tx1"/>
                </a:solidFill>
              </a:rPr>
              <a:t>Facebook</a:t>
            </a:r>
            <a:r>
              <a:rPr lang="pt-BR" dirty="0">
                <a:solidFill>
                  <a:schemeClr val="tx1"/>
                </a:solidFill>
              </a:rPr>
              <a:t> por termos como “</a:t>
            </a:r>
            <a:r>
              <a:rPr lang="pt-BR" dirty="0" err="1">
                <a:solidFill>
                  <a:schemeClr val="tx1"/>
                </a:solidFill>
              </a:rPr>
              <a:t>Bittorrent</a:t>
            </a:r>
            <a:r>
              <a:rPr lang="pt-BR" dirty="0">
                <a:solidFill>
                  <a:schemeClr val="tx1"/>
                </a:solidFill>
              </a:rPr>
              <a:t>”, “</a:t>
            </a:r>
            <a:r>
              <a:rPr lang="pt-BR" dirty="0" err="1">
                <a:solidFill>
                  <a:schemeClr val="tx1"/>
                </a:solidFill>
              </a:rPr>
              <a:t>torrent”e</a:t>
            </a:r>
            <a:r>
              <a:rPr lang="pt-BR" dirty="0">
                <a:solidFill>
                  <a:schemeClr val="tx1"/>
                </a:solidFill>
              </a:rPr>
              <a:t> “P2P </a:t>
            </a:r>
            <a:r>
              <a:rPr lang="pt-BR" dirty="0" err="1">
                <a:solidFill>
                  <a:schemeClr val="tx1"/>
                </a:solidFill>
              </a:rPr>
              <a:t>sharing</a:t>
            </a:r>
            <a:r>
              <a:rPr lang="pt-BR" dirty="0">
                <a:solidFill>
                  <a:schemeClr val="tx1"/>
                </a:solidFill>
              </a:rPr>
              <a:t>”. Foram encontrados 1.612 </a:t>
            </a:r>
            <a:r>
              <a:rPr lang="pt-BR" dirty="0" err="1">
                <a:solidFill>
                  <a:schemeClr val="tx1"/>
                </a:solidFill>
              </a:rPr>
              <a:t>torrents</a:t>
            </a:r>
            <a:r>
              <a:rPr lang="pt-BR" dirty="0">
                <a:solidFill>
                  <a:schemeClr val="tx1"/>
                </a:solidFill>
              </a:rPr>
              <a:t> nessas comunidades.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68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EBEBEB"/>
                </a:solidFill>
                <a:latin typeface="Century Gothic" charset="0"/>
              </a:rPr>
              <a:t>2.2 Coleta de Dados</a:t>
            </a:r>
            <a:endParaRPr lang="pt-BR" sz="2800" dirty="0">
              <a:solidFill>
                <a:schemeClr val="tx1"/>
              </a:solidFill>
              <a:latin typeface="Century Gothic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Foi desenvolvido um coletor de informações (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crawler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), utilizando a linguagem de programação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python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Nesse trabalho, informações 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metadados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a respeito dos enxames são obtidas diretamente dos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trackers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associados aos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endParaRPr lang="pt-B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Foram encontrados apenas 38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pertencentes a ambos os conjuntos. Assim, por representarem uma parcela pequena do total de dados coletados, esses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foram excluídos das análises apresentadas.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66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3. Caracterização e 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A tabela abaixo resume o conjunto de dados coletado para realizar esse trabalho. Nas análises apresentadas, foram identificados quase 2 milhões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peers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, espalhados por mais de 11 mil sistemas autônomos e 230 países diferentes. 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analisados cobrem praticamente 1 milhão de arquivos com quase 1800 extensões diferentes.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210" y="4311650"/>
            <a:ext cx="5294855" cy="1746756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12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3.1 </a:t>
            </a:r>
            <a:r>
              <a:rPr lang="pt-BR" sz="2800" dirty="0"/>
              <a:t>Propriedades 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46269" y="2454910"/>
            <a:ext cx="7618937" cy="3416300"/>
          </a:xfrm>
        </p:spPr>
        <p:txBody>
          <a:bodyPr>
            <a:normAutofit lnSpcReduction="10000"/>
          </a:bodyPr>
          <a:lstStyle/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Quando se avalia todos enxames, observa-se que, apesar de existirem enxames com milhares de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peers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, a grande maioria apresenta na ordem de até 100 participantes. De fato, mais de 40% apresentam menos de 10 participantes. Há também uma fração não desprezível de enxames com apenas 1 participante (por volta de 2,7%).</a:t>
            </a:r>
          </a:p>
          <a:p>
            <a:endParaRPr lang="pt-B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Na média, durante o período de observação, um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social tem três vezes mais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peers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que um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tradicional. Além disso, cerca de 3% dos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tradicionais apresentam somente 1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peer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. Para </a:t>
            </a:r>
            <a:r>
              <a:rPr lang="pt-BR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torrents</a:t>
            </a:r>
            <a:r>
              <a:rPr lang="pt-BR" dirty="0">
                <a:solidFill>
                  <a:schemeClr val="tx1"/>
                </a:solidFill>
                <a:latin typeface="Century Gothic" panose="020B0502020202020204" pitchFamily="34" charset="0"/>
              </a:rPr>
              <a:t> sociais esse número cai para cerca de 1%.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661B1-2D11-4B90-86E6-7D79117E8BCC}" type="slidenum">
              <a:rPr lang="pt-BR" smtClean="0"/>
              <a:t>9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94" y="2433497"/>
            <a:ext cx="3629532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16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703</TotalTime>
  <Words>1546</Words>
  <Application>Microsoft Office PowerPoint</Application>
  <PresentationFormat>Personalizar</PresentationFormat>
  <Paragraphs>95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Íon - Sala da Diretoria</vt:lpstr>
      <vt:lpstr>Influência do Facebook em enxames bittorrent</vt:lpstr>
      <vt:lpstr>1. Introdução</vt:lpstr>
      <vt:lpstr>1. Introdução</vt:lpstr>
      <vt:lpstr>2. Bittorrent e Metodologia de Coleta de Dados</vt:lpstr>
      <vt:lpstr>2. Bittorrent e Metodologia de Coleta de Dados</vt:lpstr>
      <vt:lpstr>2.2 Coleta de Dados</vt:lpstr>
      <vt:lpstr>2.2 Coleta de Dados</vt:lpstr>
      <vt:lpstr>3. Caracterização e Resultados</vt:lpstr>
      <vt:lpstr>3.1 Propriedades Gerais</vt:lpstr>
      <vt:lpstr>3.1 Propriedades Gerais</vt:lpstr>
      <vt:lpstr>3.1 Propriedades Gerais</vt:lpstr>
      <vt:lpstr>3.2 Saúde dos Enxames Torrent</vt:lpstr>
      <vt:lpstr>3.2 Saúde dos Enxames Torrent</vt:lpstr>
      <vt:lpstr>3.2 Saúde dos Enxames Torrent</vt:lpstr>
      <vt:lpstr>3.3 Localização do peers nos enxames torrent</vt:lpstr>
      <vt:lpstr>3.3 Localização do peers nos enxames torrent</vt:lpstr>
      <vt:lpstr>3.3 Localização do peers nos enxames torrent</vt:lpstr>
      <vt:lpstr>Conclusão</vt:lpstr>
      <vt:lpstr>Conclusão</vt:lpstr>
      <vt:lpstr>Dúvidas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Dias de Souza</dc:creator>
  <cp:lastModifiedBy>nucleo</cp:lastModifiedBy>
  <cp:revision>50</cp:revision>
  <dcterms:created xsi:type="dcterms:W3CDTF">2016-09-16T23:27:46Z</dcterms:created>
  <dcterms:modified xsi:type="dcterms:W3CDTF">2016-09-24T15:26:04Z</dcterms:modified>
</cp:coreProperties>
</file>