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7" r:id="rId11"/>
    <p:sldId id="268" r:id="rId12"/>
    <p:sldId id="287" r:id="rId13"/>
    <p:sldId id="288" r:id="rId14"/>
    <p:sldId id="313" r:id="rId15"/>
    <p:sldId id="290" r:id="rId16"/>
    <p:sldId id="291" r:id="rId17"/>
    <p:sldId id="292" r:id="rId18"/>
    <p:sldId id="293" r:id="rId19"/>
    <p:sldId id="294" r:id="rId20"/>
    <p:sldId id="307" r:id="rId21"/>
    <p:sldId id="296" r:id="rId22"/>
    <p:sldId id="308" r:id="rId23"/>
    <p:sldId id="298" r:id="rId24"/>
    <p:sldId id="309" r:id="rId25"/>
    <p:sldId id="300" r:id="rId26"/>
    <p:sldId id="301" r:id="rId27"/>
    <p:sldId id="302" r:id="rId28"/>
    <p:sldId id="310" r:id="rId29"/>
    <p:sldId id="311" r:id="rId30"/>
    <p:sldId id="312" r:id="rId31"/>
    <p:sldId id="306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D813A-04C2-4529-8806-67A43B18F890}" type="datetimeFigureOut">
              <a:rPr lang="pt-BR" smtClean="0"/>
              <a:t>24/09/2016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95CC-74D8-4965-8165-CF5CF430FE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2161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D813A-04C2-4529-8806-67A43B18F890}" type="datetimeFigureOut">
              <a:rPr lang="pt-BR" smtClean="0"/>
              <a:t>24/09/2016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95CC-74D8-4965-8165-CF5CF430FE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2103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D813A-04C2-4529-8806-67A43B18F890}" type="datetimeFigureOut">
              <a:rPr lang="pt-BR" smtClean="0"/>
              <a:t>24/09/2016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95CC-74D8-4965-8165-CF5CF430FE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9579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D813A-04C2-4529-8806-67A43B18F890}" type="datetimeFigureOut">
              <a:rPr lang="pt-BR" smtClean="0"/>
              <a:t>24/09/2016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95CC-74D8-4965-8165-CF5CF430FE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5254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D813A-04C2-4529-8806-67A43B18F890}" type="datetimeFigureOut">
              <a:rPr lang="pt-BR" smtClean="0"/>
              <a:t>24/09/2016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95CC-74D8-4965-8165-CF5CF430FE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34498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D813A-04C2-4529-8806-67A43B18F890}" type="datetimeFigureOut">
              <a:rPr lang="pt-BR" smtClean="0"/>
              <a:t>24/09/2016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95CC-74D8-4965-8165-CF5CF430FE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5684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D813A-04C2-4529-8806-67A43B18F890}" type="datetimeFigureOut">
              <a:rPr lang="pt-BR" smtClean="0"/>
              <a:t>24/09/2016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95CC-74D8-4965-8165-CF5CF430FE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2391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D813A-04C2-4529-8806-67A43B18F890}" type="datetimeFigureOut">
              <a:rPr lang="pt-BR" smtClean="0"/>
              <a:t>24/09/2016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95CC-74D8-4965-8165-CF5CF430FE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82449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D813A-04C2-4529-8806-67A43B18F890}" type="datetimeFigureOut">
              <a:rPr lang="pt-BR" smtClean="0"/>
              <a:t>24/09/2016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95CC-74D8-4965-8165-CF5CF430FE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69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D813A-04C2-4529-8806-67A43B18F890}" type="datetimeFigureOut">
              <a:rPr lang="pt-BR" smtClean="0"/>
              <a:t>24/09/2016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95CC-74D8-4965-8165-CF5CF430FE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4802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D813A-04C2-4529-8806-67A43B18F890}" type="datetimeFigureOut">
              <a:rPr lang="pt-BR" smtClean="0"/>
              <a:t>24/09/2016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95CC-74D8-4965-8165-CF5CF430FE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7324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D813A-04C2-4529-8806-67A43B18F890}" type="datetimeFigureOut">
              <a:rPr lang="pt-BR" smtClean="0"/>
              <a:t>24/09/2016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95CC-74D8-4965-8165-CF5CF430FE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779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D813A-04C2-4529-8806-67A43B18F890}" type="datetimeFigureOut">
              <a:rPr lang="pt-BR" smtClean="0"/>
              <a:t>24/09/2016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95CC-74D8-4965-8165-CF5CF430FE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5739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D813A-04C2-4529-8806-67A43B18F890}" type="datetimeFigureOut">
              <a:rPr lang="pt-BR" smtClean="0"/>
              <a:t>24/09/2016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95CC-74D8-4965-8165-CF5CF430FE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45830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D813A-04C2-4529-8806-67A43B18F890}" type="datetimeFigureOut">
              <a:rPr lang="pt-BR" smtClean="0"/>
              <a:t>24/09/2016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95CC-74D8-4965-8165-CF5CF430FE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5787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D813A-04C2-4529-8806-67A43B18F890}" type="datetimeFigureOut">
              <a:rPr lang="pt-BR" smtClean="0"/>
              <a:t>24/09/2016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95CC-74D8-4965-8165-CF5CF430FE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0704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F26D813A-04C2-4529-8806-67A43B18F890}" type="datetimeFigureOut">
              <a:rPr lang="pt-BR" smtClean="0"/>
              <a:t>24/09/2016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196095CC-74D8-4965-8165-CF5CF430FE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5059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F26D813A-04C2-4529-8806-67A43B18F890}" type="datetimeFigureOut">
              <a:rPr lang="pt-BR" smtClean="0"/>
              <a:t>24/09/2016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196095CC-74D8-4965-8165-CF5CF430FE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95873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sbrc2015.ufes.br/wp-content/uploads/proceedingsSBRC2015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616301" y="946551"/>
            <a:ext cx="90124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cap="all" dirty="0">
                <a:ln w="3175" cmpd="sng">
                  <a:noFill/>
                </a:ln>
                <a:solidFill>
                  <a:srgbClr val="FFC0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Caracterização da transmissão </a:t>
            </a:r>
          </a:p>
          <a:p>
            <a:r>
              <a:rPr lang="pt-BR" sz="3600" b="1" cap="all" dirty="0">
                <a:ln w="3175" cmpd="sng">
                  <a:noFill/>
                </a:ln>
                <a:solidFill>
                  <a:srgbClr val="FFC0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um Grande Evento Esportivo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048570" y="2845200"/>
            <a:ext cx="6160580" cy="58407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7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953315" y="4032721"/>
            <a:ext cx="8338376" cy="85991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2" name="Retângulo 1"/>
          <p:cNvSpPr/>
          <p:nvPr/>
        </p:nvSpPr>
        <p:spPr>
          <a:xfrm>
            <a:off x="233585" y="5778374"/>
            <a:ext cx="6096000" cy="6352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591310" algn="l"/>
              </a:tabLst>
            </a:pPr>
            <a:r>
              <a:rPr lang="pt-B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Paulo André Sanches </a:t>
            </a:r>
            <a:r>
              <a:rPr lang="pt-BR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Valéro</a:t>
            </a:r>
            <a:endParaRPr lang="pt-B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591310" algn="l"/>
              </a:tabLst>
            </a:pPr>
            <a:r>
              <a:rPr lang="pt-B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Renato Carvalho</a:t>
            </a:r>
          </a:p>
        </p:txBody>
      </p:sp>
    </p:spTree>
    <p:extLst>
      <p:ext uri="{BB962C8B-B14F-4D97-AF65-F5344CB8AC3E}">
        <p14:creationId xmlns:p14="http://schemas.microsoft.com/office/powerpoint/2010/main" val="514820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38200" y="196310"/>
            <a:ext cx="10515600" cy="774362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DESCRIÇÃO DO SISTEMA E CONJUNTO DE DADOS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801598" y="5765291"/>
            <a:ext cx="657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Maiores Picos em Volume de Transmissão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538" y="1420838"/>
            <a:ext cx="9455031" cy="410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669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38200" y="196310"/>
            <a:ext cx="10515600" cy="774362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DESCRIÇÃO DO SISTEMA E CONJUNTO DE DADOS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533187" y="5687273"/>
            <a:ext cx="8360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Comparação do tamanho do segmento por partida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562" y="1533525"/>
            <a:ext cx="9286875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70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3384" y="365125"/>
            <a:ext cx="9920416" cy="623416"/>
          </a:xfrm>
        </p:spPr>
        <p:txBody>
          <a:bodyPr>
            <a:normAutofit/>
          </a:bodyPr>
          <a:lstStyle/>
          <a:p>
            <a:pPr algn="just"/>
            <a:r>
              <a:rPr lang="pt-BR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Caracterização dos clientes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3"/>
          </p:nvPr>
        </p:nvSpPr>
        <p:spPr>
          <a:xfrm>
            <a:off x="838200" y="1383958"/>
            <a:ext cx="10515600" cy="444843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pt-BR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Nesta seção é caracterizada a distribuição dos clientes entre os principais provedores de acesso à internet no brasil, comparando:</a:t>
            </a:r>
          </a:p>
          <a:p>
            <a:pPr marL="0" indent="0" algn="just">
              <a:buNone/>
            </a:pPr>
            <a:r>
              <a:rPr lang="pt-BR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-&gt; Qualidade da mídia recebida</a:t>
            </a:r>
          </a:p>
          <a:p>
            <a:pPr marL="0" indent="0" algn="just">
              <a:buNone/>
            </a:pPr>
            <a:r>
              <a:rPr lang="pt-BR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-&gt; Região Geográfica</a:t>
            </a:r>
          </a:p>
          <a:p>
            <a:pPr marL="0" indent="0" algn="just">
              <a:buNone/>
            </a:pPr>
            <a:r>
              <a:rPr lang="pt-BR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-&gt; Indicadores </a:t>
            </a:r>
            <a:r>
              <a:rPr lang="pt-BR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sócio-econômicos</a:t>
            </a:r>
            <a:endParaRPr lang="pt-BR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pt-BR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 analisado o comportamento da rede e a distribuição dos usuários durante a transmissão das partidas, observando os principais sistemas autônomos (Ases) e mapeando os endereços </a:t>
            </a:r>
            <a:r>
              <a:rPr lang="pt-BR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ip</a:t>
            </a:r>
            <a:r>
              <a:rPr lang="pt-BR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através da base </a:t>
            </a:r>
            <a:r>
              <a:rPr lang="pt-BR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geoip</a:t>
            </a:r>
            <a:r>
              <a:rPr lang="pt-BR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da </a:t>
            </a:r>
            <a:r>
              <a:rPr lang="pt-BR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maxmind</a:t>
            </a:r>
            <a:endParaRPr lang="pt-BR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586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824249"/>
            <a:ext cx="10515600" cy="1004552"/>
          </a:xfrm>
        </p:spPr>
        <p:txBody>
          <a:bodyPr>
            <a:normAutofit fontScale="90000"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Caracterização dos </a:t>
            </a:r>
            <a:r>
              <a:rPr lang="pt-BR" sz="36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clientes</a:t>
            </a:r>
            <a:r>
              <a:rPr lang="pt-BR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figuras 10 e 11 demonstram a quantidade de clientes nos três maiores provedores do RJ e SP, respectivamente.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838200" y="2680569"/>
            <a:ext cx="10515600" cy="3496393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4" name="Espaço Reservado para Conteúdo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2638096"/>
            <a:ext cx="10515601" cy="40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440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197708"/>
            <a:ext cx="9905998" cy="790833"/>
          </a:xfrm>
        </p:spPr>
        <p:txBody>
          <a:bodyPr/>
          <a:lstStyle/>
          <a:p>
            <a:r>
              <a:rPr lang="pt-BR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Caracterização dos clientes</a:t>
            </a:r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41413" y="1408671"/>
            <a:ext cx="9905998" cy="4382530"/>
          </a:xfrm>
        </p:spPr>
        <p:txBody>
          <a:bodyPr>
            <a:normAutofit fontScale="85000" lnSpcReduction="20000"/>
          </a:bodyPr>
          <a:lstStyle/>
          <a:p>
            <a:r>
              <a:rPr lang="pt-BR" sz="3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Rio de Janeiro: a Telemar tem uma ampla vantagem (45% dos clientes) frente à NET e Embratel.</a:t>
            </a:r>
            <a:br>
              <a:rPr lang="pt-BR" sz="3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t-BR" sz="3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Total dos 3 </a:t>
            </a:r>
            <a:r>
              <a:rPr lang="pt-BR" sz="3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</a:t>
            </a:r>
            <a:r>
              <a:rPr lang="pt-BR" sz="3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80%</a:t>
            </a:r>
            <a:br>
              <a:rPr lang="pt-BR" sz="3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pt-BR" sz="3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t-BR" sz="3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São Paulo: Vantagem da GVT, seguida de perto pela Brasil Telecom e Telefônica, praticamente empatadas.</a:t>
            </a:r>
          </a:p>
          <a:p>
            <a:pPr marL="0" indent="0">
              <a:buNone/>
            </a:pPr>
            <a:r>
              <a:rPr lang="pt-BR" sz="3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Total dos 3 </a:t>
            </a:r>
            <a:r>
              <a:rPr lang="pt-BR" sz="3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</a:t>
            </a:r>
            <a:r>
              <a:rPr lang="pt-BR" sz="3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70%</a:t>
            </a:r>
          </a:p>
          <a:p>
            <a:pPr marL="0" indent="0">
              <a:buNone/>
            </a:pPr>
            <a:r>
              <a:rPr lang="pt-BR" sz="3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r>
              <a:rPr lang="pt-BR" sz="3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 ambas metrópoles, pode-se observar uma grande concentração 	de acesso em poucos provedores.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6876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26853"/>
          </a:xfrm>
        </p:spPr>
        <p:txBody>
          <a:bodyPr>
            <a:noAutofit/>
          </a:bodyPr>
          <a:lstStyle/>
          <a:p>
            <a:r>
              <a:rPr lang="pt-BR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Caracterização dos clientes</a:t>
            </a:r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838200" y="1112108"/>
            <a:ext cx="10515600" cy="5064855"/>
          </a:xfrm>
        </p:spPr>
        <p:txBody>
          <a:bodyPr>
            <a:normAutofit/>
          </a:bodyPr>
          <a:lstStyle/>
          <a:p>
            <a:pPr algn="just"/>
            <a:r>
              <a:rPr lang="pt-BR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 caso de falha em qualquer dos 6 </a:t>
            </a:r>
            <a:r>
              <a:rPr lang="pt-BR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ISPs</a:t>
            </a:r>
            <a:r>
              <a:rPr lang="pt-BR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deste estudo, a provedora de conteúdo perde uma grande quantidade de clientes.</a:t>
            </a:r>
          </a:p>
          <a:p>
            <a:pPr algn="just"/>
            <a:r>
              <a:rPr lang="pt-BR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Caso dois ou mais falhem, praticamente ocorre a indisponibilidade da oferta regional de conteúdo.	</a:t>
            </a:r>
          </a:p>
          <a:p>
            <a:pPr algn="just"/>
            <a:r>
              <a:rPr lang="pt-BR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Quanto à qualidade da mídia recebida, foi analisada a partida entre Brasil e Espanha, escolhida porque apresentou o maior volume de dados trafegados e uma variação maior de taxas de codificação da mídia.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4969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172996"/>
            <a:ext cx="9905998" cy="1285101"/>
          </a:xfrm>
        </p:spPr>
        <p:txBody>
          <a:bodyPr>
            <a:normAutofit fontScale="90000"/>
          </a:bodyPr>
          <a:lstStyle/>
          <a:p>
            <a:r>
              <a:rPr lang="pt-BR" sz="3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Caracterização dos </a:t>
            </a:r>
            <a:r>
              <a:rPr lang="pt-BR" sz="36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clientes</a:t>
            </a:r>
            <a:r>
              <a:rPr lang="pt-BR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t-BR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t-BR" dirty="0"/>
              <a:t/>
            </a:r>
            <a:br>
              <a:rPr lang="pt-BR" dirty="0"/>
            </a:br>
            <a:r>
              <a:rPr lang="pt-B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SEGUIMENTOS DE MIDIA – BRASIL E ESPANHA</a:t>
            </a:r>
          </a:p>
        </p:txBody>
      </p:sp>
      <p:pic>
        <p:nvPicPr>
          <p:cNvPr id="4" name="Espaço Reservado para Conteúdo 3"/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231136" y="2304789"/>
            <a:ext cx="7729728" cy="364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158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345989"/>
            <a:ext cx="10364451" cy="543697"/>
          </a:xfrm>
        </p:spPr>
        <p:txBody>
          <a:bodyPr>
            <a:noAutofit/>
          </a:bodyPr>
          <a:lstStyle/>
          <a:p>
            <a:r>
              <a:rPr lang="pt-BR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Caracterização dos clientes</a:t>
            </a:r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002082" y="1878227"/>
            <a:ext cx="10276144" cy="4226010"/>
          </a:xfrm>
        </p:spPr>
        <p:txBody>
          <a:bodyPr>
            <a:normAutofit/>
          </a:bodyPr>
          <a:lstStyle/>
          <a:p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Depois da análise do gráfico da figura 12, os autores chegaram à conclusão que a GVT, NET e Embratel, no geral, recebem blocos maiores de mídia se comparados a Telemar, Brasil Telecom e Telefônica.</a:t>
            </a:r>
          </a:p>
          <a:p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Isso indicaria que os clientes dos 3 primeiros provedores recebem conteúdo de melhor qualidade.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899685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247136"/>
            <a:ext cx="9905998" cy="741406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Caracterização Regional</a:t>
            </a:r>
            <a:endParaRPr lang="pt-BR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2143454" y="2024268"/>
            <a:ext cx="7729728" cy="3675074"/>
          </a:xfrm>
        </p:spPr>
        <p:txBody>
          <a:bodyPr>
            <a:normAutofit lnSpcReduction="10000"/>
          </a:bodyPr>
          <a:lstStyle/>
          <a:p>
            <a:r>
              <a:rPr lang="pt-BR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mapa regional da qualidade da mídia distribuída para diferentes regiões do Brasil. </a:t>
            </a:r>
          </a:p>
          <a:p>
            <a:r>
              <a:rPr lang="pt-BR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Foram analisados os </a:t>
            </a:r>
            <a:r>
              <a:rPr lang="pt-BR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IPs</a:t>
            </a:r>
            <a:r>
              <a:rPr lang="pt-BR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dos clientes do site Globo.com, e também dados de população e índice de desenvolvimento humano – IDH.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140452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222421"/>
            <a:ext cx="9905998" cy="1779373"/>
          </a:xfrm>
        </p:spPr>
        <p:txBody>
          <a:bodyPr>
            <a:normAutofit fontScale="90000"/>
          </a:bodyPr>
          <a:lstStyle/>
          <a:p>
            <a:r>
              <a:rPr lang="pt-BR" sz="3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Caracterização </a:t>
            </a:r>
            <a:r>
              <a:rPr lang="pt-BR" sz="36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Regional</a:t>
            </a:r>
            <a:r>
              <a:rPr lang="pt-BR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t-BR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t-BR" dirty="0"/>
              <a:t/>
            </a:r>
            <a:br>
              <a:rPr lang="pt-BR" dirty="0"/>
            </a:br>
            <a:r>
              <a:rPr lang="pt-B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Tamanho do bloco de mídia por estado ordenado por </a:t>
            </a:r>
            <a:r>
              <a:rPr lang="pt-BR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idh</a:t>
            </a:r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Espaço Reservado para Conteúdo 3"/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185797" y="2214694"/>
            <a:ext cx="9820405" cy="407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717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215706"/>
            <a:ext cx="9905998" cy="1050388"/>
          </a:xfrm>
          <a:noFill/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Resumo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970673" y="1659988"/>
            <a:ext cx="990365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pt-BR" sz="2000" b="1" dirty="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Falta de implementação de multicast na internet gera problemas de escalabilidade para a distribuição de conteúdo popular na internet via streaming;</a:t>
            </a:r>
          </a:p>
          <a:p>
            <a:pPr indent="-285750" algn="just">
              <a:buFontTx/>
              <a:buChar char="-"/>
            </a:pPr>
            <a:endParaRPr lang="pt-BR" sz="2000" b="1" dirty="0">
              <a:solidFill>
                <a:srgbClr val="92D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pt-BR" sz="20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Redes de Par a Par (P2P) ou de Distribuição de </a:t>
            </a:r>
            <a:r>
              <a:rPr lang="pt-BR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conteúdo (</a:t>
            </a:r>
            <a:r>
              <a:rPr lang="pt-BR" sz="2000" b="1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CDNs</a:t>
            </a:r>
            <a:r>
              <a:rPr lang="pt-BR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pt-BR" sz="20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são utilizadas atualmente </a:t>
            </a:r>
            <a:r>
              <a:rPr lang="pt-BR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como alternativas  para </a:t>
            </a:r>
            <a:r>
              <a:rPr lang="pt-BR" sz="20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esses problemas.</a:t>
            </a:r>
          </a:p>
          <a:p>
            <a:pPr algn="just"/>
            <a:endParaRPr lang="pt-BR" sz="2000" b="1" dirty="0">
              <a:solidFill>
                <a:srgbClr val="92D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pt-BR" sz="2000" b="1" dirty="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O artigo analisado apresenta caracterizações de trafego de transmissões ao vivo pela internet. </a:t>
            </a:r>
          </a:p>
          <a:p>
            <a:pPr indent="-285750" algn="just">
              <a:buFontTx/>
              <a:buChar char="-"/>
            </a:pPr>
            <a:endParaRPr lang="pt-BR" sz="2000" b="1" dirty="0">
              <a:solidFill>
                <a:srgbClr val="92D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pt-BR" sz="20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O evento utilizado foi a Copa das Confederações do ano de 2013 realizado no Brasil que foi transmitido ao vivo pela internet por um dos maiores provedores de conteúdo do País.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585073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544394"/>
            <a:ext cx="9905998" cy="2379110"/>
          </a:xfrm>
        </p:spPr>
        <p:txBody>
          <a:bodyPr/>
          <a:lstStyle/>
          <a:p>
            <a:r>
              <a:rPr lang="pt-BR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Caracterização </a:t>
            </a:r>
            <a:r>
              <a:rPr lang="pt-BR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Regional</a:t>
            </a:r>
            <a:br>
              <a:rPr lang="pt-BR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t-BR" dirty="0"/>
              <a:t/>
            </a:r>
            <a:br>
              <a:rPr lang="pt-BR" dirty="0"/>
            </a:br>
            <a:r>
              <a:rPr lang="pt-B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Tamanho do bloco de mídia por estado ordenado por </a:t>
            </a:r>
            <a:r>
              <a:rPr lang="pt-BR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idh</a:t>
            </a:r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geral, as regiões com maior IDH têm blocos maiores, e a Internet em banda larga teria melhor qualidade.</a:t>
            </a:r>
            <a:b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região Nordeste apresenta distribuição heterogênea, e a região Norte possui os piores indicadores de qualidade.</a:t>
            </a:r>
          </a:p>
        </p:txBody>
      </p:sp>
    </p:spTree>
    <p:extLst>
      <p:ext uri="{BB962C8B-B14F-4D97-AF65-F5344CB8AC3E}">
        <p14:creationId xmlns:p14="http://schemas.microsoft.com/office/powerpoint/2010/main" val="24250074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68982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Caracterização </a:t>
            </a:r>
            <a:r>
              <a:rPr lang="pt-BR" sz="36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Regional</a:t>
            </a:r>
            <a:r>
              <a:rPr lang="pt-BR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t-BR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t-BR" dirty="0"/>
              <a:t/>
            </a:r>
            <a:br>
              <a:rPr lang="pt-BR" dirty="0"/>
            </a:br>
            <a:r>
              <a:rPr lang="pt-B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figura 14 demonstra uma relação percentual entre espectadores e habitantes de cada estado: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4" name="Espaço Reservado para Conteúdo 3"/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838200" y="2488977"/>
            <a:ext cx="10515599" cy="413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0050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2429814"/>
          </a:xfrm>
        </p:spPr>
        <p:txBody>
          <a:bodyPr>
            <a:normAutofit fontScale="90000"/>
          </a:bodyPr>
          <a:lstStyle/>
          <a:p>
            <a:r>
              <a:rPr lang="pt-BR" sz="3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Caracterização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dirty="0" smtClean="0">
                <a:solidFill>
                  <a:srgbClr val="FFFF00"/>
                </a:solidFill>
              </a:rPr>
              <a:t>Regional</a:t>
            </a:r>
            <a:br>
              <a:rPr lang="pt-BR" b="1" dirty="0" smtClean="0">
                <a:solidFill>
                  <a:srgbClr val="FFFF00"/>
                </a:solidFill>
              </a:rPr>
            </a:br>
            <a:r>
              <a:rPr lang="pt-BR" dirty="0"/>
              <a:t/>
            </a:r>
            <a:br>
              <a:rPr lang="pt-BR" dirty="0"/>
            </a:br>
            <a:r>
              <a:rPr lang="pt-B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figura 14 demonstra uma relação percentual entre espectadores e habitantes de cada estado: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Nas regiões Sul, Sudeste e Centro-Oeste, com maior IDH, a relação espectadores/ habitantes é bem maior</a:t>
            </a:r>
          </a:p>
          <a:p>
            <a:r>
              <a:rPr lang="pt-BR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Isso indica uma relação direta entre o IDH e o acesso à banda larga, maiores nessas regiões.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6952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764405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Caracterização </a:t>
            </a:r>
            <a:r>
              <a:rPr lang="pt-BR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Regional</a:t>
            </a:r>
            <a:r>
              <a:rPr lang="pt-BR" b="1" dirty="0" smtClean="0">
                <a:solidFill>
                  <a:srgbClr val="FFFF00"/>
                </a:solidFill>
              </a:rPr>
              <a:t/>
            </a:r>
            <a:br>
              <a:rPr lang="pt-BR" b="1" dirty="0" smtClean="0">
                <a:solidFill>
                  <a:srgbClr val="FFFF00"/>
                </a:solidFill>
              </a:rPr>
            </a:br>
            <a:r>
              <a:rPr lang="pt-BR" dirty="0"/>
              <a:t/>
            </a:r>
            <a:br>
              <a:rPr lang="pt-BR" dirty="0"/>
            </a:b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Análise do </a:t>
            </a:r>
            <a:r>
              <a:rPr lang="pt-BR" sz="2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tráfego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por cidade de mg, </a:t>
            </a:r>
            <a:r>
              <a:rPr lang="pt-BR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rj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pt-BR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</a:t>
            </a:r>
            <a:endParaRPr lang="pt-B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Espaço Reservado para Conteúdo 3"/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52603" y="2138249"/>
            <a:ext cx="10101197" cy="432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8992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197708"/>
            <a:ext cx="9905998" cy="1978822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Caracterização </a:t>
            </a:r>
            <a:r>
              <a:rPr lang="pt-BR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Regional</a:t>
            </a:r>
            <a:r>
              <a:rPr lang="pt-BR" sz="2800" b="1" dirty="0" smtClean="0">
                <a:solidFill>
                  <a:srgbClr val="FFFF00"/>
                </a:solidFill>
              </a:rPr>
              <a:t/>
            </a:r>
            <a:br>
              <a:rPr lang="pt-BR" sz="2800" b="1" dirty="0" smtClean="0">
                <a:solidFill>
                  <a:srgbClr val="FFFF00"/>
                </a:solidFill>
              </a:rPr>
            </a:br>
            <a:r>
              <a:rPr lang="pt-BR" sz="3100" dirty="0"/>
              <a:t/>
            </a:r>
            <a:br>
              <a:rPr lang="pt-BR" sz="3100" dirty="0"/>
            </a:br>
            <a:r>
              <a:rPr lang="pt-BR" sz="3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Análise do tráfego por cidade de mg, </a:t>
            </a:r>
            <a:r>
              <a:rPr lang="pt-BR" sz="3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rj</a:t>
            </a:r>
            <a:r>
              <a:rPr lang="pt-BR" sz="3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pt-BR" sz="3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</a:t>
            </a:r>
            <a:endParaRPr lang="pt-BR" sz="3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9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geral, cidades mais populosas recebem maiores blocos, mas há exceções. </a:t>
            </a:r>
          </a:p>
          <a:p>
            <a:r>
              <a:rPr lang="pt-BR" sz="29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estado de São Paulo parece fugir à essa regra. A cidade de Sorocaba, menos populosa dentre as 4 do gráfico, foi a que recebeu blocos maiores, seguida por Campinas, e só então a capital.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441298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296562"/>
            <a:ext cx="10364451" cy="1519359"/>
          </a:xfrm>
        </p:spPr>
        <p:txBody>
          <a:bodyPr>
            <a:normAutofit fontScale="90000"/>
          </a:bodyPr>
          <a:lstStyle/>
          <a:p>
            <a:r>
              <a:rPr lang="pt-BR" sz="3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Caracterização </a:t>
            </a:r>
            <a:r>
              <a:rPr lang="pt-BR" sz="36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Regional</a:t>
            </a:r>
            <a:r>
              <a:rPr lang="pt-BR" b="1" dirty="0" smtClean="0">
                <a:solidFill>
                  <a:srgbClr val="FFFF00"/>
                </a:solidFill>
              </a:rPr>
              <a:t/>
            </a:r>
            <a:br>
              <a:rPr lang="pt-BR" b="1" dirty="0" smtClean="0">
                <a:solidFill>
                  <a:srgbClr val="FFFF00"/>
                </a:solidFill>
              </a:rPr>
            </a:br>
            <a:r>
              <a:rPr lang="pt-BR" b="1" dirty="0">
                <a:solidFill>
                  <a:srgbClr val="FFFF00"/>
                </a:solidFill>
              </a:rPr>
              <a:t/>
            </a:r>
            <a:br>
              <a:rPr lang="pt-BR" b="1" dirty="0">
                <a:solidFill>
                  <a:srgbClr val="FFFF00"/>
                </a:solidFill>
              </a:rPr>
            </a:br>
            <a:r>
              <a:rPr lang="pt-B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Análise do tráfego por cidade de mg, </a:t>
            </a:r>
            <a:r>
              <a:rPr lang="pt-BR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rj</a:t>
            </a:r>
            <a:r>
              <a:rPr lang="pt-B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pt-BR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</a:t>
            </a:r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836501" y="2222924"/>
            <a:ext cx="10363826" cy="2967257"/>
          </a:xfrm>
        </p:spPr>
        <p:txBody>
          <a:bodyPr/>
          <a:lstStyle/>
          <a:p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Pode-se observar também que nos estados de São Paulo e Rio de Janeiro há grande concentração de clientes nas capitais, talvez devido ao tamanho das regiões metropolitanas.</a:t>
            </a:r>
          </a:p>
          <a:p>
            <a:endParaRPr lang="pt-BR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t-B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Já 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Minas Gerais apresenta menor discrepância entre a capital e demais cidades</a:t>
            </a:r>
            <a:r>
              <a:rPr lang="pt-B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pt-B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1682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799070"/>
          </a:xfrm>
        </p:spPr>
        <p:txBody>
          <a:bodyPr/>
          <a:lstStyle/>
          <a:p>
            <a:r>
              <a:rPr lang="pt-BR" b="1" dirty="0">
                <a:solidFill>
                  <a:srgbClr val="FFFF00"/>
                </a:solidFill>
              </a:rPr>
              <a:t>Trabalhos </a:t>
            </a:r>
            <a:r>
              <a:rPr lang="pt-BR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Relacionados</a:t>
            </a:r>
            <a:endParaRPr lang="pt-BR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913774" y="1890569"/>
            <a:ext cx="10363826" cy="3858344"/>
          </a:xfrm>
        </p:spPr>
        <p:txBody>
          <a:bodyPr>
            <a:normAutofit/>
          </a:bodyPr>
          <a:lstStyle/>
          <a:p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crescimento da Internet acarreta também uma maior complexidade.</a:t>
            </a:r>
          </a:p>
          <a:p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Há menos de 10 anos, grandes eventos de mídia ao vivo alcançavam cerca de 3,5 milhões de requisições de usuários, no período de 4 semanas [Veloso et al.2002].</a:t>
            </a:r>
          </a:p>
          <a:p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Hoje, uma única transmissão pode atrair a atenção de dezenas de milhões de usuários, em menos de uma hora.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2113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295883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FFFF00"/>
                </a:solidFill>
              </a:rPr>
              <a:t>Trabalhos Relacionados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913774" y="1803224"/>
            <a:ext cx="10363826" cy="4425862"/>
          </a:xfrm>
        </p:spPr>
        <p:txBody>
          <a:bodyPr/>
          <a:lstStyle/>
          <a:p>
            <a:pPr algn="just"/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Boa parte das soluções para transmissão ao vivo na Internet usam distribuição em redes com arquitetura descentralizada (P2P), com uma série de trabalhos que avaliam tais sistemas e seus usuários [Hei et al.2007,Jiangchuan Liu </a:t>
            </a:r>
            <a:r>
              <a:rPr lang="pt-BR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Zhang 2008, </a:t>
            </a:r>
            <a:r>
              <a:rPr lang="pt-BR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Marfia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et al.2007, Chen et al.2013].</a:t>
            </a:r>
          </a:p>
          <a:p>
            <a:pPr algn="just"/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Apesar de existirem diversos trabalhos que estudam a transmissão de vídeo ao vivo na Internet, poucos focam no impacto gerado por um grande evento.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705854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271850"/>
            <a:ext cx="9905998" cy="691978"/>
          </a:xfrm>
        </p:spPr>
        <p:txBody>
          <a:bodyPr/>
          <a:lstStyle/>
          <a:p>
            <a:r>
              <a:rPr lang="pt-BR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conclusões</a:t>
            </a:r>
            <a:endParaRPr lang="pt-BR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41413" y="1631093"/>
            <a:ext cx="9905998" cy="4160108"/>
          </a:xfrm>
        </p:spPr>
        <p:txBody>
          <a:bodyPr>
            <a:normAutofit/>
          </a:bodyPr>
          <a:lstStyle/>
          <a:p>
            <a:r>
              <a:rPr lang="pt-BR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Torna-se cada dia mais comum a transmissão de vídeo ao vivo na Internet.</a:t>
            </a:r>
          </a:p>
          <a:p>
            <a:r>
              <a:rPr lang="pt-BR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Grandes eventos, com grande número de espectadores e transmissões que, muitas vezes, impõem desafios para provisionamento de capacidade de provedores de serviço na Internet.</a:t>
            </a:r>
          </a:p>
          <a:p>
            <a:r>
              <a:rPr lang="pt-BR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Neste trabalho foram utilizados dados da Copa das Confederações, ocorrida em 2013, no site Globo.com.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996862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724930"/>
          </a:xfrm>
        </p:spPr>
        <p:txBody>
          <a:bodyPr/>
          <a:lstStyle/>
          <a:p>
            <a:r>
              <a:rPr lang="pt-BR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conclusões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41413" y="1334531"/>
            <a:ext cx="9905998" cy="4456670"/>
          </a:xfrm>
        </p:spPr>
        <p:txBody>
          <a:bodyPr>
            <a:normAutofit lnSpcReduction="10000"/>
          </a:bodyPr>
          <a:lstStyle/>
          <a:p>
            <a:r>
              <a:rPr lang="pt-BR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transmissões avaliadas atenderam até 180 mil sessões simultâneas e disseminaram até 115 TB de dados em um único jogo, com taxas de transmissão instantâneas que chegam a 350 GB/s.</a:t>
            </a:r>
          </a:p>
          <a:p>
            <a:r>
              <a:rPr lang="pt-BR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Devido à grande variação de espectadores (1600%), podem ocorrer problemas de provisionamento. A solução encontrada muitas vezes é sacrificar a qualidade da mídia, para poder adequar e atender o consumo de banda, devido ao número inesperado de clientes, que esgotam os recursos existentes.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85060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96310"/>
            <a:ext cx="10515600" cy="774362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Introdução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167620" y="1451533"/>
            <a:ext cx="955196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No artigo os autores citam que muitos expectadores dos sistemas tradicionais de televisão estão migrando dessa mídia para os novos serviços de conteúdo via streaming da internet.</a:t>
            </a:r>
          </a:p>
          <a:p>
            <a:pPr algn="just"/>
            <a:endParaRPr lang="pt-BR" sz="2000" b="1" dirty="0">
              <a:solidFill>
                <a:schemeClr val="bg2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pt-BR" sz="20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pt-BR" sz="2000" b="1" dirty="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 esse cenário os sistemas de Streaming ao vivo também passaram a receber maior atenção e um número cada vez maior de aplicações comerciais estão surgindo.</a:t>
            </a:r>
          </a:p>
          <a:p>
            <a:pPr algn="just"/>
            <a:endParaRPr lang="pt-BR" sz="2000" b="1" dirty="0">
              <a:solidFill>
                <a:schemeClr val="bg2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pt-BR" sz="20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A falta de implementação de multicast torna a distribuição de conteúdo multimídia em larga escala um desafio e as soluções utilizadas estão sendo redes Par a Par (P2P) e redes de distribuição de conteúdo (CDN).</a:t>
            </a:r>
          </a:p>
          <a:p>
            <a:pPr algn="just"/>
            <a:endParaRPr lang="pt-BR" sz="2000" b="1" dirty="0">
              <a:solidFill>
                <a:schemeClr val="bg2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pt-BR" sz="2000" b="1" dirty="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8524934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395416"/>
            <a:ext cx="9905998" cy="864973"/>
          </a:xfrm>
        </p:spPr>
        <p:txBody>
          <a:bodyPr/>
          <a:lstStyle/>
          <a:p>
            <a:r>
              <a:rPr lang="pt-BR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conclusões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41413" y="1507525"/>
            <a:ext cx="9905998" cy="4283676"/>
          </a:xfrm>
        </p:spPr>
        <p:txBody>
          <a:bodyPr>
            <a:normAutofit/>
          </a:bodyPr>
          <a:lstStyle/>
          <a:p>
            <a:r>
              <a:rPr lang="pt-BR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Grandes provedores de Internet banda larga no Brasil direcionam grande parte de seus clientes para o mesmo ponto de distribuição do Globo.com, recebendo mídia de menor qualidade.</a:t>
            </a:r>
          </a:p>
          <a:p>
            <a:r>
              <a:rPr lang="pt-BR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Quanto à qualidade da mídia recebida, já analisada nos gráficos, fica demonstrada que regiões com maior IDH recebem mídia de melhor qualidade.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76572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7034" y="4838672"/>
            <a:ext cx="10515600" cy="1414558"/>
          </a:xfrm>
        </p:spPr>
        <p:txBody>
          <a:bodyPr>
            <a:normAutofit fontScale="90000"/>
          </a:bodyPr>
          <a:lstStyle/>
          <a:p>
            <a:r>
              <a:rPr lang="pt-B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Fonte: </a:t>
            </a:r>
            <a:r>
              <a:rPr lang="pt-B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http://</a:t>
            </a:r>
            <a:r>
              <a:rPr lang="pt-BR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sbrc2015.ufes.br/wp-content/uploads/proceedingsSBRC2015.pdf</a:t>
            </a:r>
            <a:r>
              <a:rPr lang="pt-BR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t-BR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t-BR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t-BR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t-BR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</a:t>
            </a:r>
            <a:r>
              <a:rPr lang="pt-B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://netlab.ice.ufjf.br/sbrc2016.pdf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Image result for duvida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697" y="377035"/>
            <a:ext cx="4798001" cy="417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453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38200" y="196310"/>
            <a:ext cx="10515600" cy="774362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Introdução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983541" y="1479675"/>
            <a:ext cx="853908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Mesmo com essas soluções, para atender a demanda que alguns eventos ao vivo podem gerar, investimentos em melhoria da infraestrutura são necessários.</a:t>
            </a:r>
          </a:p>
          <a:p>
            <a:pPr algn="just"/>
            <a:r>
              <a:rPr lang="pt-BR" sz="2000" b="1" dirty="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</a:p>
          <a:p>
            <a:pPr algn="just"/>
            <a:r>
              <a:rPr lang="pt-BR" sz="20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No artigo é apresentado a caracterização da transmissão de todos os jogos da Copa das Confederações, onde foram coletados dados de log dos servidores do provedor Globo.com, com o objetivo de entender o impacto desse evento na carga imposta aos seus servidores.</a:t>
            </a:r>
          </a:p>
          <a:p>
            <a:pPr algn="just"/>
            <a:endParaRPr lang="pt-BR" sz="2000" b="1" dirty="0">
              <a:solidFill>
                <a:srgbClr val="92D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pt-BR" sz="2000" b="1" dirty="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Foram caracterizados o número de usuários em cada partida, a taxa de mídia distribuída e a qualidade da mídia.</a:t>
            </a:r>
          </a:p>
        </p:txBody>
      </p:sp>
    </p:spTree>
    <p:extLst>
      <p:ext uri="{BB962C8B-B14F-4D97-AF65-F5344CB8AC3E}">
        <p14:creationId xmlns:p14="http://schemas.microsoft.com/office/powerpoint/2010/main" val="42202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38200" y="196310"/>
            <a:ext cx="10515600" cy="774362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DESCRIÇÃO DO SISTEMA E CONJUNTO DE DADOS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838200" y="3519496"/>
            <a:ext cx="1051559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pt-BR" sz="20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figura acima demonstra a arquitetura do sistema de transmissão de </a:t>
            </a:r>
            <a:r>
              <a:rPr lang="pt-BR" sz="2000" b="1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video</a:t>
            </a:r>
            <a:r>
              <a:rPr lang="pt-BR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0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ao vivo do provedor.</a:t>
            </a:r>
          </a:p>
          <a:p>
            <a:pPr algn="just"/>
            <a:endParaRPr lang="pt-BR" sz="2000" b="1" dirty="0">
              <a:solidFill>
                <a:srgbClr val="92D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pt-BR" sz="2000" b="1" dirty="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O sistema usa </a:t>
            </a:r>
            <a:r>
              <a:rPr lang="pt-BR" sz="2000" b="1" i="1" dirty="0" err="1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anycast</a:t>
            </a:r>
            <a:r>
              <a:rPr lang="pt-BR" sz="2000" b="1" i="1" dirty="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, </a:t>
            </a:r>
            <a:r>
              <a:rPr lang="pt-BR" sz="2000" b="1" dirty="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onde um IP é anunciado a partir de múltiplos locais.</a:t>
            </a:r>
          </a:p>
          <a:p>
            <a:pPr algn="just"/>
            <a:endParaRPr lang="pt-BR" sz="2000" b="1" dirty="0">
              <a:solidFill>
                <a:srgbClr val="92D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pt-BR" sz="2000" b="1" dirty="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pt-BR" sz="20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Essa infraestrutura possui dois pontos de distribuição conectados a um servidor de distribuição.</a:t>
            </a:r>
          </a:p>
          <a:p>
            <a:pPr algn="just"/>
            <a:endParaRPr lang="pt-BR" sz="2000" b="1" dirty="0">
              <a:solidFill>
                <a:schemeClr val="bg2">
                  <a:lumMod val="20000"/>
                  <a:lumOff val="8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pt-BR" sz="20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pt-BR" sz="2000" b="1" dirty="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Esses servidores executam o </a:t>
            </a:r>
            <a:r>
              <a:rPr lang="pt-BR" sz="2000" b="1" dirty="0" err="1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Nginx</a:t>
            </a:r>
            <a:r>
              <a:rPr lang="pt-BR" sz="2000" b="1" dirty="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que é um servidor Web de alto desempenho</a:t>
            </a:r>
          </a:p>
        </p:txBody>
      </p:sp>
      <p:pic>
        <p:nvPicPr>
          <p:cNvPr id="6" name="Picture 10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2504050" y="970673"/>
            <a:ext cx="6675116" cy="22367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60499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38200" y="196310"/>
            <a:ext cx="10515600" cy="774362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DESCRIÇÃO DO SISTEMA E CONJUNTO DE DADOS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838201" y="1606292"/>
            <a:ext cx="1051559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pt-BR" sz="20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conteúdo é </a:t>
            </a:r>
            <a:r>
              <a:rPr lang="pt-BR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entregue aos clientes </a:t>
            </a:r>
            <a:r>
              <a:rPr lang="pt-BR" sz="20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utilizando o protocolo HTTP, que apresenta flexibilidade, necessita apenas de um browser para ser executado e dispensa uso de software adicional.</a:t>
            </a:r>
          </a:p>
          <a:p>
            <a:pPr algn="just"/>
            <a:endParaRPr lang="pt-BR" sz="2000" b="1" dirty="0">
              <a:solidFill>
                <a:srgbClr val="92D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pt-BR" sz="2000" b="1" dirty="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Os níveis de qualidade das transmissões são administrados utilizando o </a:t>
            </a:r>
            <a:r>
              <a:rPr lang="pt-BR" sz="2000" b="1" i="1" dirty="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Dash </a:t>
            </a:r>
            <a:r>
              <a:rPr lang="pt-BR" sz="2000" b="1" dirty="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pt-BR" sz="2000" i="1" dirty="0" err="1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Dinamique</a:t>
            </a:r>
            <a:r>
              <a:rPr lang="pt-BR" sz="2000" i="1" dirty="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000" i="1" dirty="0" err="1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Adaptative</a:t>
            </a:r>
            <a:r>
              <a:rPr lang="pt-BR" sz="2000" i="1" dirty="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Streaming Over HTTP</a:t>
            </a:r>
            <a:r>
              <a:rPr lang="pt-BR" sz="2000" b="1" dirty="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</a:p>
          <a:p>
            <a:pPr algn="just"/>
            <a:r>
              <a:rPr lang="pt-BR" sz="2000" b="1" dirty="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pPr algn="just"/>
            <a:r>
              <a:rPr lang="pt-BR" sz="2000" b="1" dirty="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pt-BR" sz="20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 funciona dividindo a mídia em sequencia de segmentos com taxas de codificação diferentes de forma que cada cliente ajuste continuamente suas requisições de acordo com disponibilidade de banda</a:t>
            </a:r>
            <a:r>
              <a:rPr lang="pt-BR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pt-BR" sz="2000" b="1" dirty="0">
              <a:solidFill>
                <a:schemeClr val="bg2">
                  <a:lumMod val="20000"/>
                  <a:lumOff val="8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271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38200" y="196310"/>
            <a:ext cx="10515600" cy="774362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DESCRIÇÃO DO SISTEMA E CONJUNTO DE DADOS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870" y="970673"/>
            <a:ext cx="5206356" cy="2335236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599050" y="3305909"/>
            <a:ext cx="1051559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A transmissão de um evento ao vivo na internet não ocorre estritamente em tempo real, sendo necessário um pré-processamento envolvendo a codificação dos dados de som e imagem.</a:t>
            </a:r>
          </a:p>
          <a:p>
            <a:pPr algn="just"/>
            <a:endParaRPr lang="pt-BR" sz="2000" b="1" dirty="0">
              <a:solidFill>
                <a:schemeClr val="bg2">
                  <a:lumMod val="20000"/>
                  <a:lumOff val="8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pt-BR" sz="20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A partir disso o </a:t>
            </a:r>
            <a:r>
              <a:rPr lang="pt-BR" sz="2000" b="1" i="1" dirty="0">
                <a:solidFill>
                  <a:schemeClr val="bg2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DASH </a:t>
            </a:r>
            <a:r>
              <a:rPr lang="pt-BR" sz="20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divide os arquivos em múltiplos segmentos de múltiplas qualidades, chamados listas de reprodução.</a:t>
            </a:r>
          </a:p>
          <a:p>
            <a:pPr algn="just"/>
            <a:endParaRPr lang="pt-BR" sz="2000" b="1" dirty="0">
              <a:solidFill>
                <a:schemeClr val="bg2">
                  <a:lumMod val="20000"/>
                  <a:lumOff val="8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pt-BR" sz="2000" b="1" dirty="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Os clientes recebem primeiramente a lista de reprodução e a partir dela solicitam os segmentos de mídia. Depois que um segmento é recebido, o cliente pode acessar o servidor e realizar uma nova requisição.</a:t>
            </a:r>
          </a:p>
        </p:txBody>
      </p:sp>
    </p:spTree>
    <p:extLst>
      <p:ext uri="{BB962C8B-B14F-4D97-AF65-F5344CB8AC3E}">
        <p14:creationId xmlns:p14="http://schemas.microsoft.com/office/powerpoint/2010/main" val="530501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38200" y="196310"/>
            <a:ext cx="10515600" cy="774362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DESCRIÇÃO DO SISTEMA E CONJUNTO DE DADOS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55321" y="4825218"/>
            <a:ext cx="105155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Os dados acima demonstram a quantidade total de acessos em cada partida exibida pelo provedor.</a:t>
            </a:r>
          </a:p>
          <a:p>
            <a:pPr algn="just"/>
            <a:r>
              <a:rPr lang="pt-BR" sz="20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pPr algn="just"/>
            <a:r>
              <a:rPr lang="pt-BR" sz="20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Foi identificado em um dos jogos um total de 180.000 acessos simultâneos e foi observado ainda a transferência de mais de 115 TB com picos de até 350 GB/s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658" y="970672"/>
            <a:ext cx="6414683" cy="363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637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38200" y="196310"/>
            <a:ext cx="10515600" cy="774362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DESCRIÇÃO DO SISTEMA E CONJUNTO DE DADOS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579785" y="1406891"/>
            <a:ext cx="5322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Duração da Sessão de 40 segundos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425" y="970672"/>
            <a:ext cx="5166360" cy="188812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3767" y="3043440"/>
            <a:ext cx="7800975" cy="3533775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80305" y="3993002"/>
            <a:ext cx="3683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 smtClean="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Partidas com maiores picos </a:t>
            </a:r>
            <a:r>
              <a:rPr lang="pt-BR" sz="2000" b="1" dirty="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Acesso Simultâneo</a:t>
            </a:r>
          </a:p>
        </p:txBody>
      </p:sp>
    </p:spTree>
    <p:extLst>
      <p:ext uri="{BB962C8B-B14F-4D97-AF65-F5344CB8AC3E}">
        <p14:creationId xmlns:p14="http://schemas.microsoft.com/office/powerpoint/2010/main" val="1240975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lha">
  <a:themeElements>
    <a:clrScheme name="Malha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5AD0B8"/>
      </a:accent1>
      <a:accent2>
        <a:srgbClr val="47BB7E"/>
      </a:accent2>
      <a:accent3>
        <a:srgbClr val="96CD4B"/>
      </a:accent3>
      <a:accent4>
        <a:srgbClr val="61C7DD"/>
      </a:accent4>
      <a:accent5>
        <a:srgbClr val="2495CF"/>
      </a:accent5>
      <a:accent6>
        <a:srgbClr val="5A74D1"/>
      </a:accent6>
      <a:hlink>
        <a:srgbClr val="72CEBB"/>
      </a:hlink>
      <a:folHlink>
        <a:srgbClr val="98E6D6"/>
      </a:folHlink>
    </a:clrScheme>
    <a:fontScheme name="Malha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lh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sh" id="{789EC3FE-34FD-429C-9918-760025E6C145}" vid="{0F262FD6-3409-4039-A531-64BD4D2F99E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TM02892315[[fn=Mecha]]</Template>
  <TotalTime>644</TotalTime>
  <Words>844</Words>
  <Application>Microsoft Office PowerPoint</Application>
  <PresentationFormat>Personalizar</PresentationFormat>
  <Paragraphs>114</Paragraphs>
  <Slides>31</Slides>
  <Notes>0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2" baseType="lpstr">
      <vt:lpstr>Malha</vt:lpstr>
      <vt:lpstr>Apresentação do PowerPoint</vt:lpstr>
      <vt:lpstr>Resumo</vt:lpstr>
      <vt:lpstr>Introdução</vt:lpstr>
      <vt:lpstr>Introdução</vt:lpstr>
      <vt:lpstr>DESCRIÇÃO DO SISTEMA E CONJUNTO DE DADOS</vt:lpstr>
      <vt:lpstr>DESCRIÇÃO DO SISTEMA E CONJUNTO DE DADOS</vt:lpstr>
      <vt:lpstr>DESCRIÇÃO DO SISTEMA E CONJUNTO DE DADOS</vt:lpstr>
      <vt:lpstr>DESCRIÇÃO DO SISTEMA E CONJUNTO DE DADOS</vt:lpstr>
      <vt:lpstr>DESCRIÇÃO DO SISTEMA E CONJUNTO DE DADOS</vt:lpstr>
      <vt:lpstr>DESCRIÇÃO DO SISTEMA E CONJUNTO DE DADOS</vt:lpstr>
      <vt:lpstr>DESCRIÇÃO DO SISTEMA E CONJUNTO DE DADOS</vt:lpstr>
      <vt:lpstr>Caracterização dos clientes</vt:lpstr>
      <vt:lpstr> Caracterização dos clientes  As figuras 10 e 11 demonstram a quantidade de clientes nos três maiores provedores do RJ e SP, respectivamente. </vt:lpstr>
      <vt:lpstr>Caracterização dos clientes</vt:lpstr>
      <vt:lpstr>Caracterização dos clientes</vt:lpstr>
      <vt:lpstr>Caracterização dos clientes  SEGUIMENTOS DE MIDIA – BRASIL E ESPANHA</vt:lpstr>
      <vt:lpstr>Caracterização dos clientes</vt:lpstr>
      <vt:lpstr>Caracterização Regional</vt:lpstr>
      <vt:lpstr>Caracterização Regional  Tamanho do bloco de mídia por estado ordenado por idh</vt:lpstr>
      <vt:lpstr>Caracterização Regional  Tamanho do bloco de mídia por estado ordenado por idh</vt:lpstr>
      <vt:lpstr>Caracterização Regional  A figura 14 demonstra uma relação percentual entre espectadores e habitantes de cada estado: </vt:lpstr>
      <vt:lpstr>Caracterização Regional  A figura 14 demonstra uma relação percentual entre espectadores e habitantes de cada estado: </vt:lpstr>
      <vt:lpstr>Caracterização Regional  Análise do tráfego por cidade de mg, rj e sp</vt:lpstr>
      <vt:lpstr>Caracterização Regional  Análise do tráfego por cidade de mg, rj e sp</vt:lpstr>
      <vt:lpstr>Caracterização Regional  Análise do tráfego por cidade de mg, rj e sp</vt:lpstr>
      <vt:lpstr>Trabalhos Relacionados</vt:lpstr>
      <vt:lpstr>Trabalhos Relacionados</vt:lpstr>
      <vt:lpstr>conclusões</vt:lpstr>
      <vt:lpstr>conclusões</vt:lpstr>
      <vt:lpstr>conclusões</vt:lpstr>
      <vt:lpstr>Fonte: http://sbrc2015.ufes.br/wp-content/uploads/proceedingsSBRC2015.pdf  http://netlab.ice.ufjf.br/sbrc2016.pdf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Renato Carvalho</dc:creator>
  <cp:lastModifiedBy>nucleo</cp:lastModifiedBy>
  <cp:revision>42</cp:revision>
  <dcterms:created xsi:type="dcterms:W3CDTF">2016-09-23T18:42:53Z</dcterms:created>
  <dcterms:modified xsi:type="dcterms:W3CDTF">2016-09-24T15:47:04Z</dcterms:modified>
</cp:coreProperties>
</file>