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C43E1-5AF5-4B0F-B16A-1E47D7DCB331}" type="datetimeFigureOut">
              <a:rPr lang="pt-BR" smtClean="0"/>
              <a:t>14/02/2012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0788F-BB9A-42C8-9F21-C73E6559B963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</a:t>
            </a:r>
            <a:br>
              <a:rPr lang="en-US" dirty="0" smtClean="0"/>
            </a:br>
            <a:r>
              <a:rPr lang="en-US" dirty="0" err="1" smtClean="0"/>
              <a:t>Conceitos</a:t>
            </a:r>
            <a:r>
              <a:rPr lang="en-US" dirty="0" smtClean="0"/>
              <a:t> </a:t>
            </a:r>
            <a:r>
              <a:rPr lang="en-US" dirty="0" err="1" smtClean="0"/>
              <a:t>Iniciais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Anderson </a:t>
            </a:r>
            <a:r>
              <a:rPr lang="en-US" dirty="0" err="1" smtClean="0"/>
              <a:t>Belgamo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5 – Empresa A  - Preço da informalidade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Problema</a:t>
            </a:r>
            <a:r>
              <a:rPr lang="pt-BR" sz="2400" dirty="0" smtClean="0"/>
              <a:t>: Software criado antes da especificação formal e inexistência de testes ate que o cliente pediu  alguns critérios de  qualidade.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Resultado</a:t>
            </a:r>
            <a:r>
              <a:rPr lang="pt-BR" sz="2400" dirty="0" smtClean="0"/>
              <a:t>:  Pânico e possível perda do único e maior cliente que  possuía. O sistema não funcionava no prazo  contratado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Resolução</a:t>
            </a:r>
            <a:r>
              <a:rPr lang="pt-BR" sz="2400" dirty="0" smtClean="0"/>
              <a:t> : Imediata contratação de  especialistas na Área de QA,  onde agiu rapidamente no processo iniciando na área de especificação funcional ( formalização do processo ) e criação de grupo de QA com  suas diversas técnicas . Mesmo assim a área de desenvolvimento permanecia sem processos internos.  O cliente foi mantido após provas de qualidade.</a:t>
            </a:r>
            <a:endParaRPr lang="pt-BR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6 – Empresa B - O custo da Ignorância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Problema</a:t>
            </a:r>
            <a:r>
              <a:rPr lang="pt-BR" sz="2400" dirty="0" smtClean="0"/>
              <a:t>: gerenciamento com completa falta de entendimento do que  compõe um processo de  qualidade de software.  O sistema estava em loop sem fim de </a:t>
            </a:r>
            <a:r>
              <a:rPr lang="pt-BR" sz="2400" dirty="0" err="1" smtClean="0"/>
              <a:t>bugs</a:t>
            </a:r>
            <a:r>
              <a:rPr lang="pt-BR" sz="2400" dirty="0" smtClean="0"/>
              <a:t> reincidentes .  Especificações ausentes ou mal escritas  mão de obra não qualificada, falta de entendimento dos requisitos etc...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Atitude tomada </a:t>
            </a:r>
            <a:r>
              <a:rPr lang="pt-BR" sz="2400" dirty="0" smtClean="0"/>
              <a:t>: Infelizmente  foram nos testes finais em massa acreditando que quanto maior esforço naquela área melhor para  solucionar o problema </a:t>
            </a:r>
          </a:p>
          <a:p>
            <a:pPr lvl="1"/>
            <a:r>
              <a:rPr lang="pt-BR" sz="2400" b="1" dirty="0" smtClean="0">
                <a:solidFill>
                  <a:srgbClr val="FF0000"/>
                </a:solidFill>
              </a:rPr>
              <a:t>Resultado</a:t>
            </a:r>
            <a:r>
              <a:rPr lang="pt-BR" sz="2400" dirty="0" smtClean="0"/>
              <a:t> : Atraso em dobro do tempo do cronograma  e 70% mais custos do que necessários. Ainda hoje os sistemas estão sendo desenvolvidos  no mesmo algoritmo. </a:t>
            </a:r>
            <a:endParaRPr lang="pt-BR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7 – Empresa C - O custo da redundância</a:t>
            </a:r>
          </a:p>
          <a:p>
            <a:pPr lvl="1"/>
            <a:r>
              <a:rPr lang="pt-BR" b="1" dirty="0" smtClean="0">
                <a:solidFill>
                  <a:srgbClr val="FF0000"/>
                </a:solidFill>
              </a:rPr>
              <a:t>Problema</a:t>
            </a:r>
            <a:r>
              <a:rPr lang="pt-BR" dirty="0" smtClean="0"/>
              <a:t> :  Empresa com </a:t>
            </a:r>
            <a:r>
              <a:rPr lang="pt-BR" dirty="0" err="1" smtClean="0"/>
              <a:t>multiplos</a:t>
            </a:r>
            <a:r>
              <a:rPr lang="pt-BR" dirty="0" smtClean="0"/>
              <a:t> departamentos realizando os mesmos testes instintivamente , de acordo com as necessidades do dia.</a:t>
            </a:r>
          </a:p>
          <a:p>
            <a:pPr lvl="1"/>
            <a:r>
              <a:rPr lang="pt-BR" b="1" dirty="0" smtClean="0">
                <a:solidFill>
                  <a:srgbClr val="FF0000"/>
                </a:solidFill>
              </a:rPr>
              <a:t>Resultado</a:t>
            </a:r>
            <a:r>
              <a:rPr lang="pt-BR" dirty="0" smtClean="0"/>
              <a:t> : Custos elevadíssimos de produção que não justificavam a  qualidade</a:t>
            </a:r>
          </a:p>
          <a:p>
            <a:pPr lvl="1"/>
            <a:r>
              <a:rPr lang="pt-BR" b="1" dirty="0" smtClean="0">
                <a:solidFill>
                  <a:srgbClr val="FF0000"/>
                </a:solidFill>
              </a:rPr>
              <a:t>Atitude</a:t>
            </a:r>
            <a:r>
              <a:rPr lang="pt-BR" dirty="0" smtClean="0"/>
              <a:t> : em ultima analise estavam contratando consultoria de QA para compreender o que ocorria.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Terminologia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en-US" dirty="0" err="1" smtClean="0"/>
              <a:t>Defeito</a:t>
            </a:r>
            <a:r>
              <a:rPr lang="en-US" dirty="0" smtClean="0"/>
              <a:t> (Fault): </a:t>
            </a:r>
          </a:p>
          <a:p>
            <a:pPr lvl="1"/>
            <a:r>
              <a:rPr lang="en-US" dirty="0" err="1" smtClean="0"/>
              <a:t>deficiência</a:t>
            </a:r>
            <a:r>
              <a:rPr lang="en-US" dirty="0" smtClean="0"/>
              <a:t> </a:t>
            </a:r>
            <a:r>
              <a:rPr lang="en-US" dirty="0" err="1" smtClean="0"/>
              <a:t>mecânica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algorítmica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se </a:t>
            </a:r>
            <a:r>
              <a:rPr lang="en-US" dirty="0" err="1" smtClean="0"/>
              <a:t>ativada</a:t>
            </a:r>
            <a:r>
              <a:rPr lang="en-US" dirty="0" smtClean="0"/>
              <a:t>,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levar</a:t>
            </a:r>
            <a:r>
              <a:rPr lang="en-US" dirty="0" smtClean="0"/>
              <a:t> a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falha</a:t>
            </a:r>
            <a:r>
              <a:rPr lang="en-US" dirty="0" smtClean="0"/>
              <a:t>. </a:t>
            </a:r>
          </a:p>
          <a:p>
            <a:pPr lvl="1"/>
            <a:r>
              <a:rPr lang="en-US" dirty="0" err="1" smtClean="0"/>
              <a:t>Instrução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definição</a:t>
            </a:r>
            <a:r>
              <a:rPr lang="en-US" dirty="0" smtClean="0"/>
              <a:t> </a:t>
            </a:r>
            <a:r>
              <a:rPr lang="en-US" dirty="0" err="1" smtClean="0"/>
              <a:t>incorreta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Erro</a:t>
            </a:r>
            <a:r>
              <a:rPr lang="en-US" dirty="0" smtClean="0"/>
              <a:t> (Mistake): </a:t>
            </a:r>
            <a:r>
              <a:rPr lang="en-US" dirty="0" err="1" smtClean="0"/>
              <a:t>Falha</a:t>
            </a:r>
            <a:r>
              <a:rPr lang="en-US" dirty="0" smtClean="0"/>
              <a:t> </a:t>
            </a:r>
            <a:r>
              <a:rPr lang="en-US" dirty="0" err="1" smtClean="0"/>
              <a:t>resultante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humana</a:t>
            </a:r>
            <a:endParaRPr lang="en-US" dirty="0" smtClean="0"/>
          </a:p>
          <a:p>
            <a:r>
              <a:rPr lang="en-US" dirty="0" err="1" smtClean="0"/>
              <a:t>Falha</a:t>
            </a:r>
            <a:r>
              <a:rPr lang="en-US" dirty="0" smtClean="0"/>
              <a:t> (Failure): </a:t>
            </a:r>
          </a:p>
          <a:p>
            <a:pPr lvl="1"/>
            <a:r>
              <a:rPr lang="en-US" dirty="0" err="1" smtClean="0"/>
              <a:t>evento</a:t>
            </a:r>
            <a:r>
              <a:rPr lang="en-US" dirty="0" smtClean="0"/>
              <a:t> </a:t>
            </a:r>
            <a:r>
              <a:rPr lang="en-US" dirty="0" err="1" smtClean="0"/>
              <a:t>notável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sistema</a:t>
            </a:r>
            <a:r>
              <a:rPr lang="en-US" dirty="0" smtClean="0"/>
              <a:t> viola </a:t>
            </a:r>
            <a:r>
              <a:rPr lang="en-US" dirty="0" err="1" smtClean="0"/>
              <a:t>suas</a:t>
            </a:r>
            <a:r>
              <a:rPr lang="en-US" dirty="0" smtClean="0"/>
              <a:t> </a:t>
            </a:r>
            <a:r>
              <a:rPr lang="en-US" dirty="0" err="1" smtClean="0"/>
              <a:t>especificações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incorretos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1619672" y="5805264"/>
            <a:ext cx="76683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dirty="0" smtClean="0"/>
              <a:t>“Testes podem mostrar a presença de erros, não a sua ausência (</a:t>
            </a:r>
            <a:r>
              <a:rPr lang="pt-BR" sz="3200" dirty="0" err="1" smtClean="0"/>
              <a:t>Dijkstra</a:t>
            </a:r>
            <a:r>
              <a:rPr lang="pt-BR" sz="3200" dirty="0" smtClean="0"/>
              <a:t>)”</a:t>
            </a:r>
            <a:endParaRPr lang="pt-BR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Terminologia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en-US" dirty="0" smtClean="0"/>
              <a:t>Localize </a:t>
            </a:r>
            <a:r>
              <a:rPr lang="en-US" dirty="0" err="1" smtClean="0"/>
              <a:t>Falha</a:t>
            </a:r>
            <a:r>
              <a:rPr lang="en-US" dirty="0" smtClean="0"/>
              <a:t> e </a:t>
            </a:r>
            <a:r>
              <a:rPr lang="en-US" dirty="0" err="1" smtClean="0"/>
              <a:t>Defeitos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395536" y="2274838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// pre 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condicao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: v != null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public static void sort(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[] v) {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  for (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= 0; 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&lt;= 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v.length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; 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++)    	   {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     …v[</a:t>
            </a:r>
            <a:r>
              <a:rPr lang="en-US" sz="2800" b="1" dirty="0" err="1" smtClean="0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] …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</a:rPr>
              <a:t>}</a:t>
            </a:r>
            <a:endParaRPr lang="en-US" sz="2800" b="1" dirty="0">
              <a:solidFill>
                <a:srgbClr val="000000"/>
              </a:solidFill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Terminologia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en-US" dirty="0" smtClean="0"/>
              <a:t>Localize </a:t>
            </a:r>
            <a:r>
              <a:rPr lang="en-US" dirty="0" err="1" smtClean="0"/>
              <a:t>Falha</a:t>
            </a:r>
            <a:r>
              <a:rPr lang="en-US" dirty="0" smtClean="0"/>
              <a:t> e </a:t>
            </a:r>
            <a:r>
              <a:rPr lang="en-US" dirty="0" err="1" smtClean="0"/>
              <a:t>Defeito</a:t>
            </a:r>
            <a:endParaRPr lang="pt-BR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52488" y="2135188"/>
            <a:ext cx="7494587" cy="2287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640" tIns="46440" rIns="89640" bIns="46440">
            <a:spAutoFit/>
          </a:bodyPr>
          <a:lstStyle/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// pre 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condicao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: v != null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public static void sort(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[] v) {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  for (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= 0; 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&lt;= 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v.length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; 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++) {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     …v[</a:t>
            </a:r>
            <a:r>
              <a:rPr lang="en-US" sz="2400" b="1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] …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   }</a:t>
            </a:r>
          </a:p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dirty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2124075" y="3182938"/>
            <a:ext cx="863600" cy="576262"/>
          </a:xfrm>
          <a:prstGeom prst="ellips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4656138" y="2814638"/>
            <a:ext cx="577850" cy="577850"/>
          </a:xfrm>
          <a:prstGeom prst="ellipse">
            <a:avLst/>
          </a:prstGeom>
          <a:noFill/>
          <a:ln w="3816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519863" y="3797300"/>
            <a:ext cx="1093787" cy="45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640" tIns="46440" rIns="89640" bIns="46440">
            <a:spAutoFit/>
          </a:bodyPr>
          <a:lstStyle/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</a:rPr>
              <a:t>defeito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684588" y="4443413"/>
            <a:ext cx="3414712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640" tIns="46440" rIns="89640" bIns="46440">
            <a:spAutoFit/>
          </a:bodyPr>
          <a:lstStyle/>
          <a:p>
            <a:pPr>
              <a:buFont typeface="Wingdings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>
                <a:solidFill>
                  <a:srgbClr val="000000"/>
                </a:solidFill>
              </a:rPr>
              <a:t>manifestação do defeito</a:t>
            </a: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 flipV="1">
            <a:off x="2857500" y="3722688"/>
            <a:ext cx="1155700" cy="698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 flipV="1">
            <a:off x="5251450" y="3422650"/>
            <a:ext cx="1155700" cy="6985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Realidade</a:t>
            </a:r>
            <a:r>
              <a:rPr lang="en-US" dirty="0" smtClean="0"/>
              <a:t> do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Complexidade</a:t>
            </a:r>
          </a:p>
          <a:p>
            <a:pPr lvl="1"/>
            <a:r>
              <a:rPr lang="pt-BR" dirty="0" smtClean="0"/>
              <a:t>dos softwares (cada vez mais integrados);</a:t>
            </a:r>
          </a:p>
          <a:p>
            <a:pPr lvl="1"/>
            <a:r>
              <a:rPr lang="pt-BR" dirty="0" smtClean="0"/>
              <a:t>tamanho da equipe;</a:t>
            </a:r>
          </a:p>
          <a:p>
            <a:r>
              <a:rPr lang="pt-BR" dirty="0" smtClean="0"/>
              <a:t>Prazos surrealistas para produção;</a:t>
            </a:r>
          </a:p>
          <a:p>
            <a:r>
              <a:rPr lang="pt-BR" dirty="0" smtClean="0"/>
              <a:t>Negligência no ciclo produtivo;</a:t>
            </a:r>
          </a:p>
          <a:p>
            <a:r>
              <a:rPr lang="pt-BR" dirty="0" smtClean="0"/>
              <a:t>Mercado/Clientes/Usuários mais exigentes</a:t>
            </a:r>
          </a:p>
          <a:p>
            <a:pPr lvl="1"/>
            <a:r>
              <a:rPr lang="pt-BR" dirty="0" smtClean="0"/>
              <a:t>menos tolerantes à falhas;</a:t>
            </a:r>
          </a:p>
          <a:p>
            <a:pPr lvl="1"/>
            <a:r>
              <a:rPr lang="pt-BR" dirty="0" smtClean="0"/>
              <a:t>menos tolerantes aos atrasos das entregas;</a:t>
            </a:r>
          </a:p>
          <a:p>
            <a:pPr lvl="1"/>
            <a:r>
              <a:rPr lang="pt-BR" dirty="0" smtClean="0"/>
              <a:t>desejam “preço justo!”. </a:t>
            </a:r>
          </a:p>
          <a:p>
            <a:pPr lvl="1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Precisamos construir softwares MELHORES, MAIS RÁPIDOS E MAIS BARATOS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Fabricando</a:t>
            </a:r>
            <a:r>
              <a:rPr lang="en-US" dirty="0" smtClean="0"/>
              <a:t> Software no </a:t>
            </a:r>
            <a:r>
              <a:rPr lang="en-US" dirty="0" err="1" smtClean="0"/>
              <a:t>Brasil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dirty="0" smtClean="0"/>
              <a:t>A maioria dos produtores de software no Brasil ainda estão passando pelas seguintes situações:</a:t>
            </a:r>
          </a:p>
          <a:p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	</a:t>
            </a:r>
            <a:r>
              <a:rPr lang="pt-BR" sz="2000" dirty="0" smtClean="0"/>
              <a:t>1. O cliente nos conta o que ele acha que precisa;</a:t>
            </a:r>
          </a:p>
          <a:p>
            <a:pPr>
              <a:buNone/>
            </a:pPr>
            <a:r>
              <a:rPr lang="pt-BR" sz="2000" dirty="0" smtClean="0"/>
              <a:t>	2. Nós achamos que entendemos o que ele nos disse ;</a:t>
            </a:r>
          </a:p>
          <a:p>
            <a:pPr>
              <a:buNone/>
            </a:pPr>
            <a:r>
              <a:rPr lang="pt-BR" sz="2000" dirty="0" smtClean="0"/>
              <a:t>	3. Vamos escrever em um papel o que achamos que descreve perfeitamente aquilo que entendemos;</a:t>
            </a:r>
          </a:p>
          <a:p>
            <a:pPr>
              <a:buNone/>
            </a:pPr>
            <a:r>
              <a:rPr lang="pt-BR" sz="2000" dirty="0" smtClean="0"/>
              <a:t>	4. O cliente lê achando que deve ser aquilo mesmo, porque parece com o que ele  contou e tem uns termos técnicos bacanas com umas siglas incompreensíveis para  ele;</a:t>
            </a:r>
          </a:p>
          <a:p>
            <a:pPr>
              <a:buNone/>
            </a:pPr>
            <a:r>
              <a:rPr lang="pt-BR" sz="2000" dirty="0" smtClean="0"/>
              <a:t>	5. Alegres e saltitantes, os programadores lêem a especificação e implementam algo que satisfaça o que eles entenderam do documento. </a:t>
            </a:r>
          </a:p>
          <a:p>
            <a:pPr>
              <a:buNone/>
            </a:pPr>
            <a:r>
              <a:rPr lang="pt-BR" sz="2000" dirty="0" smtClean="0"/>
              <a:t>   	6. Meses depois, o cliente recebe “algo” que faz o que um grupo de pessoas entendeu, do que um outro grupo de pessoas escreveu, sobre o que um terceiro grupo de pessoas construiu;</a:t>
            </a:r>
            <a:endParaRPr lang="pt-BR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Mercado </a:t>
            </a:r>
            <a:r>
              <a:rPr lang="en-US" dirty="0" err="1" smtClean="0"/>
              <a:t>Internacional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dirty="0" smtClean="0"/>
              <a:t>Quando se compra de grandes fornecedores um software na Europa ou nos Estados Unidos a qualidade é valor agregado, ou seja, já faz parte do custo final do produto;</a:t>
            </a:r>
          </a:p>
          <a:p>
            <a:r>
              <a:rPr lang="pt-BR" sz="2400" dirty="0" smtClean="0"/>
              <a:t>Muito são os casos aonde a equipe de testadores foi reduzida ou</a:t>
            </a:r>
          </a:p>
          <a:p>
            <a:r>
              <a:rPr lang="pt-BR" sz="2400" dirty="0" smtClean="0"/>
              <a:t>simplesmente extinta;</a:t>
            </a:r>
          </a:p>
          <a:p>
            <a:r>
              <a:rPr lang="pt-BR" sz="2400" dirty="0" smtClean="0"/>
              <a:t>Assim como na produção de manufaturas, padrões de produção norteiam o ciclo de desenvolvimento de fábricas de software. </a:t>
            </a:r>
          </a:p>
          <a:p>
            <a:r>
              <a:rPr lang="pt-BR" sz="2400" dirty="0" smtClean="0"/>
              <a:t>Curiosidade: Na Índia, existem por volta de 200 empresas certificadas em CMM;</a:t>
            </a:r>
          </a:p>
          <a:p>
            <a:r>
              <a:rPr lang="pt-BR" sz="2400" dirty="0" smtClean="0"/>
              <a:t>Para se ter uma idéia de como o assunto é debatido, divulgado e  utilizado aqui e  no exterior, faça a pesquisa dos termos “testes de software” e “s</a:t>
            </a:r>
            <a:r>
              <a:rPr lang="pt-BR" sz="2400" i="1" dirty="0" smtClean="0"/>
              <a:t>oftware </a:t>
            </a:r>
            <a:r>
              <a:rPr lang="pt-BR" sz="2400" i="1" dirty="0" err="1" smtClean="0"/>
              <a:t>testing</a:t>
            </a:r>
            <a:r>
              <a:rPr lang="pt-BR" sz="2400" dirty="0" smtClean="0"/>
              <a:t>”, em qualquer mecanismo de busca na Internet.</a:t>
            </a:r>
            <a:endParaRPr lang="pt-BR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Lucro</a:t>
            </a:r>
            <a:r>
              <a:rPr lang="en-US" dirty="0" smtClean="0"/>
              <a:t> = </a:t>
            </a:r>
            <a:r>
              <a:rPr lang="en-US" dirty="0" err="1" smtClean="0"/>
              <a:t>Receita</a:t>
            </a:r>
            <a:r>
              <a:rPr lang="en-US" dirty="0" smtClean="0"/>
              <a:t> - </a:t>
            </a:r>
            <a:r>
              <a:rPr lang="en-US" dirty="0" err="1" smtClean="0"/>
              <a:t>Despesa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dirty="0" smtClean="0"/>
              <a:t>Segundo estatísticas de mercado, para cada real investido,  entre dois e três reais são gastos com retrabalho. Depende do nível de maturidade da empresa.</a:t>
            </a:r>
          </a:p>
          <a:p>
            <a:r>
              <a:rPr lang="pt-BR" sz="2400" dirty="0" smtClean="0"/>
              <a:t>O </a:t>
            </a:r>
            <a:r>
              <a:rPr lang="pt-BR" sz="2400" b="1" dirty="0" smtClean="0">
                <a:solidFill>
                  <a:srgbClr val="FF0000"/>
                </a:solidFill>
              </a:rPr>
              <a:t>dinheiro</a:t>
            </a:r>
            <a:r>
              <a:rPr lang="pt-BR" sz="2400" dirty="0" smtClean="0"/>
              <a:t> escoa pelo ralo tecnológico:</a:t>
            </a:r>
          </a:p>
          <a:p>
            <a:pPr>
              <a:buNone/>
            </a:pPr>
            <a:r>
              <a:rPr lang="pt-BR" sz="2400" dirty="0" smtClean="0"/>
              <a:t>	– Quando não se sabe o percentual de retrabalho pelo não atendimento</a:t>
            </a:r>
            <a:r>
              <a:rPr lang="pt-BR" sz="2400" dirty="0"/>
              <a:t> </a:t>
            </a:r>
            <a:r>
              <a:rPr lang="pt-BR" sz="2400" dirty="0" smtClean="0"/>
              <a:t>aos requisitos e o quanto isso custa;</a:t>
            </a:r>
          </a:p>
          <a:p>
            <a:pPr>
              <a:buNone/>
            </a:pPr>
            <a:r>
              <a:rPr lang="pt-BR" sz="2400" dirty="0" smtClean="0"/>
              <a:t>	– Quanto o produto de software, ou parte dele, tem de ser refeito ou consertado e quanto isso custa; </a:t>
            </a:r>
          </a:p>
          <a:p>
            <a:pPr>
              <a:buNone/>
            </a:pPr>
            <a:r>
              <a:rPr lang="pt-BR" sz="2400" dirty="0" smtClean="0"/>
              <a:t>	– Quando não se sabe através de métricas claras e precisas quais são as principais áreas de produção que geram retrabalho e reparo; </a:t>
            </a:r>
          </a:p>
          <a:p>
            <a:pPr>
              <a:buNone/>
            </a:pPr>
            <a:r>
              <a:rPr lang="pt-BR" sz="2400" dirty="0" smtClean="0"/>
              <a:t>	– Quando a empresa não executa contramedidas para neutralizar tais elementos impactantes do ciclo produtivo; </a:t>
            </a:r>
          </a:p>
          <a:p>
            <a:pPr>
              <a:buNone/>
            </a:pPr>
            <a:r>
              <a:rPr lang="pt-BR" sz="2400" dirty="0" smtClean="0"/>
              <a:t>	– Se os colaboradores e funcionários desconhecem sobre os índices de produção.</a:t>
            </a:r>
            <a:endParaRPr lang="pt-BR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1 - </a:t>
            </a:r>
            <a:r>
              <a:rPr lang="pt-BR" sz="2400" b="1" dirty="0" err="1" smtClean="0"/>
              <a:t>Disney´</a:t>
            </a:r>
            <a:r>
              <a:rPr lang="pt-BR" sz="2400" b="1" dirty="0" smtClean="0"/>
              <a:t>s Lion King ( 1994-1995)</a:t>
            </a:r>
          </a:p>
          <a:p>
            <a:pPr>
              <a:buNone/>
            </a:pPr>
            <a:r>
              <a:rPr lang="pt-BR" sz="2400" dirty="0" smtClean="0"/>
              <a:t>	– A Disney , em 1994 lançou seu primeiro jogo de </a:t>
            </a:r>
            <a:r>
              <a:rPr lang="pt-BR" sz="2400" dirty="0" err="1" smtClean="0"/>
              <a:t>multimedia</a:t>
            </a:r>
            <a:r>
              <a:rPr lang="pt-BR" sz="2400" dirty="0" smtClean="0"/>
              <a:t> para crianças “ Lion King </a:t>
            </a:r>
            <a:r>
              <a:rPr lang="pt-BR" sz="2400" dirty="0" err="1" smtClean="0"/>
              <a:t>Animated</a:t>
            </a:r>
            <a:r>
              <a:rPr lang="pt-BR" sz="2400" dirty="0" smtClean="0"/>
              <a:t> </a:t>
            </a:r>
            <a:r>
              <a:rPr lang="pt-BR" sz="2400" dirty="0" err="1" smtClean="0"/>
              <a:t>stories</a:t>
            </a:r>
            <a:r>
              <a:rPr lang="pt-BR" sz="2400" dirty="0" smtClean="0"/>
              <a:t>”.  Era a primeira da  Disney , e renomada ,  fez um enorme campanha de marketing por todo  os EUA . Vendas foram absurdamente fantásticas  (vendas de natal).</a:t>
            </a:r>
          </a:p>
          <a:p>
            <a:pPr>
              <a:buNone/>
            </a:pPr>
            <a:r>
              <a:rPr lang="pt-BR" sz="2400" dirty="0" smtClean="0"/>
              <a:t>	– Porém , no dia seguinte , 26 de dezembro de 1994  o departamento de  atendimento ao cliente  da Disney  recebeu uma enxurrada de ligações de clientes indignados e nervosos. O CD não funcionava  em muitas das plataformas  de PC existentes no mercado. Razão :  O software foi desenvolvido em uma única plataforma ( que não refletia as mais comuns do mercado!).</a:t>
            </a:r>
          </a:p>
          <a:p>
            <a:pPr>
              <a:buNone/>
            </a:pPr>
            <a:endParaRPr lang="pt-BR" sz="2400" dirty="0" smtClean="0"/>
          </a:p>
          <a:p>
            <a:pPr>
              <a:buNone/>
            </a:pPr>
            <a:r>
              <a:rPr lang="pt-BR" sz="2400" dirty="0" smtClean="0"/>
              <a:t>• Faltou um simples  teste de </a:t>
            </a:r>
            <a:r>
              <a:rPr lang="pt-BR" sz="2400" dirty="0" err="1" smtClean="0"/>
              <a:t>multiplataforma</a:t>
            </a:r>
            <a:r>
              <a:rPr lang="pt-BR" sz="2400" dirty="0" smtClean="0"/>
              <a:t>....</a:t>
            </a:r>
            <a:endParaRPr lang="pt-BR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2 – </a:t>
            </a:r>
            <a:r>
              <a:rPr lang="pt-BR" sz="2400" b="1" dirty="0" err="1" smtClean="0"/>
              <a:t>Patriot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Missile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Defense</a:t>
            </a:r>
            <a:r>
              <a:rPr lang="pt-BR" sz="2400" b="1" dirty="0" smtClean="0"/>
              <a:t> System , 1991</a:t>
            </a:r>
          </a:p>
          <a:p>
            <a:pPr>
              <a:buNone/>
            </a:pPr>
            <a:r>
              <a:rPr lang="pt-BR" sz="2400" dirty="0" smtClean="0"/>
              <a:t>	– Um programa de defesa americano chamado de “ star </a:t>
            </a:r>
            <a:r>
              <a:rPr lang="pt-BR" sz="2400" dirty="0" err="1" smtClean="0"/>
              <a:t>wars</a:t>
            </a:r>
            <a:r>
              <a:rPr lang="pt-BR" sz="2400" dirty="0" smtClean="0"/>
              <a:t>” incluía o chamado “</a:t>
            </a:r>
            <a:r>
              <a:rPr lang="pt-BR" sz="2400" dirty="0" err="1" smtClean="0"/>
              <a:t>U.S.</a:t>
            </a:r>
            <a:r>
              <a:rPr lang="pt-BR" sz="2400" dirty="0" smtClean="0"/>
              <a:t> </a:t>
            </a:r>
            <a:r>
              <a:rPr lang="pt-BR" sz="2400" dirty="0" err="1" smtClean="0"/>
              <a:t>Patriot</a:t>
            </a:r>
            <a:r>
              <a:rPr lang="pt-BR" sz="2400" dirty="0" smtClean="0"/>
              <a:t> </a:t>
            </a:r>
            <a:r>
              <a:rPr lang="pt-BR" sz="2400" dirty="0" err="1" smtClean="0"/>
              <a:t>missile</a:t>
            </a:r>
            <a:r>
              <a:rPr lang="pt-BR" sz="2400" dirty="0" smtClean="0"/>
              <a:t>”. O primeiro uso foi na guerra do  golfo em 1991 para defender dos mísseis </a:t>
            </a:r>
            <a:r>
              <a:rPr lang="pt-BR" sz="2400" dirty="0" err="1" smtClean="0"/>
              <a:t>Scuds</a:t>
            </a:r>
            <a:r>
              <a:rPr lang="pt-BR" sz="2400" dirty="0" smtClean="0"/>
              <a:t> do Iraque. Porém,  este sistema falhou inúmeras vezes contra vários </a:t>
            </a:r>
            <a:r>
              <a:rPr lang="pt-BR" sz="2400" dirty="0" err="1" smtClean="0"/>
              <a:t>misseis</a:t>
            </a:r>
            <a:r>
              <a:rPr lang="pt-BR" sz="2400" dirty="0" smtClean="0"/>
              <a:t> , incluindo um míssil iraquiano que matou 28 soldados americanos em </a:t>
            </a:r>
            <a:r>
              <a:rPr lang="pt-BR" sz="2400" dirty="0" err="1" smtClean="0"/>
              <a:t>Dhahran</a:t>
            </a:r>
            <a:r>
              <a:rPr lang="pt-BR" sz="2400" dirty="0" smtClean="0"/>
              <a:t>, na Arábia Saudita.  Analisando a ocorrência,  encontraram a causa : um </a:t>
            </a:r>
            <a:r>
              <a:rPr lang="pt-BR" sz="2400" dirty="0" err="1" smtClean="0"/>
              <a:t>bug</a:t>
            </a:r>
            <a:r>
              <a:rPr lang="pt-BR" sz="2400" dirty="0" smtClean="0"/>
              <a:t> no  sistema de contagem ( pequeno timing </a:t>
            </a:r>
            <a:r>
              <a:rPr lang="pt-BR" sz="2400" dirty="0" err="1" smtClean="0"/>
              <a:t>error</a:t>
            </a:r>
            <a:r>
              <a:rPr lang="pt-BR" sz="2400" dirty="0" smtClean="0"/>
              <a:t> )  culminando num erro de 14 horas de diferença entre  os relógios, deixando o sistema de contagem defasado. </a:t>
            </a:r>
          </a:p>
          <a:p>
            <a:r>
              <a:rPr lang="pt-BR" sz="2400" dirty="0" smtClean="0"/>
              <a:t>Custo :  No mínimo, 28 vidas.</a:t>
            </a:r>
            <a:endParaRPr lang="pt-BR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3 – Limite de endereços de computador na WWW</a:t>
            </a:r>
          </a:p>
          <a:p>
            <a:pPr>
              <a:buNone/>
            </a:pPr>
            <a:r>
              <a:rPr lang="pt-BR" sz="2400" b="1" dirty="0" smtClean="0"/>
              <a:t>	– Quando o TCP/IP (protocolo de transmissão de pacotes da Internet)  foi criado pelos </a:t>
            </a:r>
            <a:r>
              <a:rPr lang="pt-BR" sz="2400" b="1" dirty="0" err="1" smtClean="0"/>
              <a:t>sr.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Vint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Cerf</a:t>
            </a:r>
            <a:r>
              <a:rPr lang="pt-BR" sz="2400" b="1" dirty="0" smtClean="0"/>
              <a:t> e Bob Kahn, eles acharam que 4.3  bilhões de endereços eram suficientes. Parece muito, mas com o  crescimento exponencial de transações nessa plataforma, pode-se  atingir o limite antes do previsto. Um consórcio de organizações governamentais estão se preparando para ampliar este número para mais de 200 trilhões de endereços possíveis. </a:t>
            </a:r>
          </a:p>
          <a:p>
            <a:r>
              <a:rPr lang="pt-BR" sz="2400" b="1" dirty="0" smtClean="0"/>
              <a:t>A singela mudança implica mexer com muita gente e muitos computadores espalhados pelo planeta. Será um problema complexo de logística e sincronização dos sistemas.</a:t>
            </a:r>
            <a:endParaRPr lang="pt-BR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Reais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4857403"/>
          </a:xfrm>
        </p:spPr>
        <p:txBody>
          <a:bodyPr>
            <a:noAutofit/>
          </a:bodyPr>
          <a:lstStyle/>
          <a:p>
            <a:r>
              <a:rPr lang="pt-BR" sz="2400" b="1" dirty="0" smtClean="0"/>
              <a:t>Caso 4 – Novo Sistema DDD no Brasil</a:t>
            </a:r>
          </a:p>
          <a:p>
            <a:pPr lvl="1"/>
            <a:r>
              <a:rPr lang="pt-BR" sz="2000" dirty="0" smtClean="0"/>
              <a:t>Em julho de 1999, o Brasil experimentou um caos no sistema de telefonia por mais de uma semana, devido a instalação do novo sistema de codificação de DDD. As razões do problema foram:</a:t>
            </a:r>
          </a:p>
          <a:p>
            <a:pPr lvl="2"/>
            <a:r>
              <a:rPr lang="pt-BR" sz="2000" dirty="0" smtClean="0"/>
              <a:t>A </a:t>
            </a:r>
            <a:r>
              <a:rPr lang="pt-BR" sz="2000" dirty="0" err="1" smtClean="0"/>
              <a:t>anatel</a:t>
            </a:r>
            <a:r>
              <a:rPr lang="pt-BR" sz="2000" dirty="0" smtClean="0"/>
              <a:t> não checou o resultado dos testes feitos pelas operadoras dentro dos estados. Entre estados nenhum teste foi feito;</a:t>
            </a:r>
          </a:p>
          <a:p>
            <a:pPr lvl="2"/>
            <a:r>
              <a:rPr lang="pt-BR" sz="2000" dirty="0" smtClean="0"/>
              <a:t>A troca do Sistema não passou por um teste simulado em nível nacional;</a:t>
            </a:r>
          </a:p>
          <a:p>
            <a:pPr lvl="2"/>
            <a:r>
              <a:rPr lang="pt-BR" sz="2000" dirty="0" smtClean="0"/>
              <a:t>As operadoras apenas simularam conexão dos equipamentos em área limitadas;</a:t>
            </a:r>
          </a:p>
          <a:p>
            <a:pPr lvl="2"/>
            <a:r>
              <a:rPr lang="pt-BR" sz="2000" dirty="0" smtClean="0"/>
              <a:t>Nem todas as operadoras fizeram investimentos suficientes para suportar a mudança;</a:t>
            </a:r>
          </a:p>
          <a:p>
            <a:pPr lvl="2"/>
            <a:r>
              <a:rPr lang="pt-BR" sz="2000" dirty="0" smtClean="0"/>
              <a:t> A campanha publicitária da Anatel enfatizava somente o direito de escolha das operadoras, mas não explicava com clareza as mudanças;</a:t>
            </a:r>
          </a:p>
          <a:p>
            <a:pPr lvl="2"/>
            <a:r>
              <a:rPr lang="pt-BR" sz="2000" dirty="0" smtClean="0"/>
              <a:t>Seis centrais da Embratel tiveram erros na programação, fazendo com que as chamadas fossem parar em locais diferentes.</a:t>
            </a:r>
            <a:endParaRPr lang="pt-BR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858</Words>
  <Application>Microsoft Office PowerPoint</Application>
  <PresentationFormat>Apresentação na tela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Tema do Office</vt:lpstr>
      <vt:lpstr>Teste de Software Conceitos Iniciais</vt:lpstr>
      <vt:lpstr>Realidade do Software</vt:lpstr>
      <vt:lpstr>Fabricando Software no Brasil</vt:lpstr>
      <vt:lpstr>Mercado Internacional</vt:lpstr>
      <vt:lpstr>Lucro = Receita - Despesa</vt:lpstr>
      <vt:lpstr>Casos Reais</vt:lpstr>
      <vt:lpstr>Casos Reais</vt:lpstr>
      <vt:lpstr>Casos Reais</vt:lpstr>
      <vt:lpstr>Casos Reais</vt:lpstr>
      <vt:lpstr>Casos Reais</vt:lpstr>
      <vt:lpstr>Casos Reais</vt:lpstr>
      <vt:lpstr>Casos Reais</vt:lpstr>
      <vt:lpstr>Terminologia</vt:lpstr>
      <vt:lpstr>Terminologia</vt:lpstr>
      <vt:lpstr>Terminologia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Teste de Software Conceitos Iniciais</dc:title>
  <dc:creator>Anderson</dc:creator>
  <cp:lastModifiedBy>Anderson</cp:lastModifiedBy>
  <cp:revision>13</cp:revision>
  <dcterms:created xsi:type="dcterms:W3CDTF">2012-02-14T12:54:16Z</dcterms:created>
  <dcterms:modified xsi:type="dcterms:W3CDTF">2012-02-14T19:09:04Z</dcterms:modified>
</cp:coreProperties>
</file>